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79" r:id="rId2"/>
    <p:sldId id="257" r:id="rId3"/>
    <p:sldId id="258" r:id="rId4"/>
    <p:sldId id="260" r:id="rId5"/>
    <p:sldId id="259" r:id="rId6"/>
    <p:sldId id="278" r:id="rId7"/>
    <p:sldId id="261" r:id="rId8"/>
    <p:sldId id="262" r:id="rId9"/>
    <p:sldId id="263" r:id="rId10"/>
    <p:sldId id="265" r:id="rId11"/>
    <p:sldId id="267" r:id="rId12"/>
    <p:sldId id="268" r:id="rId13"/>
    <p:sldId id="270" r:id="rId14"/>
    <p:sldId id="271" r:id="rId15"/>
    <p:sldId id="272" r:id="rId16"/>
    <p:sldId id="273" r:id="rId17"/>
    <p:sldId id="274" r:id="rId18"/>
    <p:sldId id="275" r:id="rId19"/>
    <p:sldId id="276" r:id="rId20"/>
    <p:sldId id="277" r:id="rId21"/>
    <p:sldId id="280"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édio 1 - Destaqu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Estilo Claro 3 - Destaqu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édio 1 - Destaqu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81" d="100"/>
          <a:sy n="81" d="100"/>
        </p:scale>
        <p:origin x="-25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867BD1E-EF08-4477-8745-46F3B4547E53}" type="datetimeFigureOut">
              <a:rPr lang="pt-PT" smtClean="0"/>
              <a:t>07-11-2018</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DB65DDA-588D-46A5-A44B-B6173C4F678E}" type="slidenum">
              <a:rPr lang="pt-PT" smtClean="0"/>
              <a:t>‹#›</a:t>
            </a:fld>
            <a:endParaRPr lang="pt-PT"/>
          </a:p>
        </p:txBody>
      </p:sp>
    </p:spTree>
    <p:extLst>
      <p:ext uri="{BB962C8B-B14F-4D97-AF65-F5344CB8AC3E}">
        <p14:creationId xmlns:p14="http://schemas.microsoft.com/office/powerpoint/2010/main" val="3368096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402B3C4-698B-4724-9891-005909E11607}" type="datetimeFigureOut">
              <a:rPr lang="pt-PT" smtClean="0"/>
              <a:t>07-11-2018</a:t>
            </a:fld>
            <a:endParaRPr lang="pt-PT"/>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3678295-3832-4757-8D2F-86033132FF3D}" type="slidenum">
              <a:rPr lang="pt-PT" smtClean="0"/>
              <a:t>‹#›</a:t>
            </a:fld>
            <a:endParaRPr lang="pt-PT"/>
          </a:p>
        </p:txBody>
      </p:sp>
    </p:spTree>
    <p:extLst>
      <p:ext uri="{BB962C8B-B14F-4D97-AF65-F5344CB8AC3E}">
        <p14:creationId xmlns:p14="http://schemas.microsoft.com/office/powerpoint/2010/main" val="261226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DC6A5C-4DC4-409F-ACE9-E9082D33A2B7}" type="slidenum">
              <a:rPr lang="en-US" smtClean="0"/>
              <a:t>1</a:t>
            </a:fld>
            <a:endParaRPr lang="en-US"/>
          </a:p>
        </p:txBody>
      </p:sp>
    </p:spTree>
    <p:extLst>
      <p:ext uri="{BB962C8B-B14F-4D97-AF65-F5344CB8AC3E}">
        <p14:creationId xmlns:p14="http://schemas.microsoft.com/office/powerpoint/2010/main" val="64560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en-GB"/>
          </a:p>
        </p:txBody>
      </p:sp>
      <p:sp>
        <p:nvSpPr>
          <p:cNvPr id="4" name="Marcador de Posição da Data 3"/>
          <p:cNvSpPr>
            <a:spLocks noGrp="1"/>
          </p:cNvSpPr>
          <p:nvPr>
            <p:ph type="dt" sz="half" idx="10"/>
          </p:nvPr>
        </p:nvSpPr>
        <p:spPr/>
        <p:txBody>
          <a:bodyPr/>
          <a:lstStyle/>
          <a:p>
            <a:fld id="{DC3D0C8D-06D3-45BA-A3F5-69A332736D8A}" type="datetime1">
              <a:rPr lang="en-GB" smtClean="0"/>
              <a:t>07/11/2018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25815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FAA32D90-FD32-4D57-9F91-20BE92379909}" type="datetime1">
              <a:rPr lang="en-GB" smtClean="0"/>
              <a:t>07/11/2018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56490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en-GB"/>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474725A8-C80A-4404-8C78-0CAD0AD9820E}" type="datetime1">
              <a:rPr lang="en-GB" smtClean="0"/>
              <a:t>07/11/2018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704911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1026" name="Picture 2" descr="C:\Documents and Settings\ramaral\Desktop\Templates iseg JPEG\capa mestrados.jpg"/>
          <p:cNvPicPr>
            <a:picLocks noChangeAspect="1" noChangeArrowheads="1"/>
          </p:cNvPicPr>
          <p:nvPr userDrawn="1"/>
        </p:nvPicPr>
        <p:blipFill>
          <a:blip r:embed="rId2" cstate="print"/>
          <a:srcRect/>
          <a:stretch>
            <a:fillRect/>
          </a:stretch>
        </p:blipFill>
        <p:spPr bwMode="auto">
          <a:xfrm>
            <a:off x="-1" y="-1"/>
            <a:ext cx="12192001" cy="6858001"/>
          </a:xfrm>
          <a:prstGeom prst="rect">
            <a:avLst/>
          </a:prstGeom>
          <a:noFill/>
        </p:spPr>
      </p:pic>
      <p:sp>
        <p:nvSpPr>
          <p:cNvPr id="2" name="Rectangle 1"/>
          <p:cNvSpPr/>
          <p:nvPr userDrawn="1"/>
        </p:nvSpPr>
        <p:spPr>
          <a:xfrm>
            <a:off x="623392" y="4869160"/>
            <a:ext cx="2976331"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4" name="Rectangle 3"/>
          <p:cNvSpPr/>
          <p:nvPr userDrawn="1"/>
        </p:nvSpPr>
        <p:spPr>
          <a:xfrm>
            <a:off x="6384033" y="0"/>
            <a:ext cx="580796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Rectangle 5"/>
          <p:cNvSpPr/>
          <p:nvPr userDrawn="1"/>
        </p:nvSpPr>
        <p:spPr>
          <a:xfrm>
            <a:off x="1" y="1727200"/>
            <a:ext cx="12192001" cy="1100667"/>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itle 1"/>
          <p:cNvSpPr>
            <a:spLocks noGrp="1"/>
          </p:cNvSpPr>
          <p:nvPr>
            <p:ph type="ctrTitle" hasCustomPrompt="1"/>
          </p:nvPr>
        </p:nvSpPr>
        <p:spPr>
          <a:xfrm>
            <a:off x="527381" y="1772817"/>
            <a:ext cx="10363200" cy="1080120"/>
          </a:xfrm>
        </p:spPr>
        <p:txBody>
          <a:bodyPr>
            <a:normAutofit/>
          </a:bodyPr>
          <a:lstStyle>
            <a:lvl1pPr algn="l">
              <a:defRPr sz="4000">
                <a:solidFill>
                  <a:schemeClr val="bg1"/>
                </a:solidFill>
                <a:latin typeface="Franklin Gothic Book" pitchFamily="34" charset="0"/>
              </a:defRPr>
            </a:lvl1pPr>
          </a:lstStyle>
          <a:p>
            <a:r>
              <a:rPr lang="en-US" dirty="0" smtClean="0"/>
              <a:t>MESTRADOS</a:t>
            </a:r>
            <a:endParaRPr lang="pt-PT" dirty="0"/>
          </a:p>
        </p:txBody>
      </p:sp>
      <p:sp>
        <p:nvSpPr>
          <p:cNvPr id="9" name="Rectangle 8"/>
          <p:cNvSpPr/>
          <p:nvPr userDrawn="1"/>
        </p:nvSpPr>
        <p:spPr>
          <a:xfrm>
            <a:off x="993424" y="2905126"/>
            <a:ext cx="8270929" cy="600075"/>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Rectangle 10"/>
          <p:cNvSpPr/>
          <p:nvPr userDrawn="1"/>
        </p:nvSpPr>
        <p:spPr>
          <a:xfrm>
            <a:off x="993422" y="3562350"/>
            <a:ext cx="2109793" cy="553360"/>
          </a:xfrm>
          <a:prstGeom prst="rect">
            <a:avLst/>
          </a:prstGeom>
          <a:solidFill>
            <a:srgbClr val="C11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ubtitle 2"/>
          <p:cNvSpPr>
            <a:spLocks noGrp="1"/>
          </p:cNvSpPr>
          <p:nvPr>
            <p:ph type="subTitle" idx="1" hasCustomPrompt="1"/>
          </p:nvPr>
        </p:nvSpPr>
        <p:spPr>
          <a:xfrm>
            <a:off x="1007434" y="3573016"/>
            <a:ext cx="2112235" cy="576064"/>
          </a:xfrm>
        </p:spPr>
        <p:txBody>
          <a:bodyPr>
            <a:normAutofit/>
          </a:bodyPr>
          <a:lstStyle>
            <a:lvl1pPr marL="0" indent="0" algn="ctr">
              <a:buNone/>
              <a:defRPr sz="2200" baseline="0">
                <a:solidFill>
                  <a:schemeClr val="bg1"/>
                </a:solidFill>
                <a:latin typeface="Franklin Gothic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Set 2013</a:t>
            </a:r>
            <a:endParaRPr lang="pt-PT" dirty="0"/>
          </a:p>
        </p:txBody>
      </p:sp>
      <p:sp>
        <p:nvSpPr>
          <p:cNvPr id="7" name="Text Placeholder 6"/>
          <p:cNvSpPr>
            <a:spLocks noGrp="1"/>
          </p:cNvSpPr>
          <p:nvPr>
            <p:ph type="body" sz="quarter" idx="10" hasCustomPrompt="1"/>
          </p:nvPr>
        </p:nvSpPr>
        <p:spPr>
          <a:xfrm>
            <a:off x="1007436" y="2924176"/>
            <a:ext cx="6623049" cy="504825"/>
          </a:xfrm>
        </p:spPr>
        <p:txBody>
          <a:bodyPr>
            <a:normAutofit/>
          </a:bodyPr>
          <a:lstStyle>
            <a:lvl1pPr>
              <a:buNone/>
              <a:defRPr sz="2500" baseline="0">
                <a:solidFill>
                  <a:schemeClr val="bg1"/>
                </a:solidFill>
                <a:latin typeface="Franklin Gothic Book" pitchFamily="34" charset="0"/>
              </a:defRPr>
            </a:lvl1pPr>
          </a:lstStyle>
          <a:p>
            <a:pPr lvl="0"/>
            <a:r>
              <a:rPr lang="pt-PT" dirty="0" smtClean="0"/>
              <a:t>Ciências Empresariais</a:t>
            </a:r>
            <a:endParaRPr lang="pt-PT" dirty="0"/>
          </a:p>
        </p:txBody>
      </p:sp>
      <p:pic>
        <p:nvPicPr>
          <p:cNvPr id="10" name="Picture 2" descr="https://www.iseg.ulisboa.pt/aquila/getFile.do?method=getFile&amp;fileId=555683&amp;_request_checksum_=0c71e3ca3ad61a54c8bde2a3d92eda31df5c2f5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83069" y="5203855"/>
            <a:ext cx="3188729" cy="1062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1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4EE6AEC5-8F91-45D0-B938-010C17EB2159}" type="datetime1">
              <a:rPr lang="en-GB" smtClean="0"/>
              <a:t>07/11/2018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90649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en-GB"/>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F82C94D1-77F1-48FF-857D-7CC7C4CEB589}" type="datetime1">
              <a:rPr lang="en-GB" smtClean="0"/>
              <a:t>07/11/2018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35586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a Data 4"/>
          <p:cNvSpPr>
            <a:spLocks noGrp="1"/>
          </p:cNvSpPr>
          <p:nvPr>
            <p:ph type="dt" sz="half" idx="10"/>
          </p:nvPr>
        </p:nvSpPr>
        <p:spPr/>
        <p:txBody>
          <a:bodyPr/>
          <a:lstStyle/>
          <a:p>
            <a:fld id="{B3C91618-A4B1-49E9-898A-46C41BEA9F8C}" type="datetime1">
              <a:rPr lang="en-GB" smtClean="0"/>
              <a:t>07/11/2018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323633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en-GB"/>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7" name="Marcador de Posição da Data 6"/>
          <p:cNvSpPr>
            <a:spLocks noGrp="1"/>
          </p:cNvSpPr>
          <p:nvPr>
            <p:ph type="dt" sz="half" idx="10"/>
          </p:nvPr>
        </p:nvSpPr>
        <p:spPr/>
        <p:txBody>
          <a:bodyPr/>
          <a:lstStyle/>
          <a:p>
            <a:fld id="{5D069FE6-7828-46ED-8E10-5EBD63D4D8F2}" type="datetime1">
              <a:rPr lang="en-GB" smtClean="0"/>
              <a:t>07/11/2018</a:t>
            </a:fld>
            <a:endParaRPr lang="en-GB"/>
          </a:p>
        </p:txBody>
      </p:sp>
      <p:sp>
        <p:nvSpPr>
          <p:cNvPr id="8" name="Marcador de Posição do Rodapé 7"/>
          <p:cNvSpPr>
            <a:spLocks noGrp="1"/>
          </p:cNvSpPr>
          <p:nvPr>
            <p:ph type="ftr" sz="quarter" idx="11"/>
          </p:nvPr>
        </p:nvSpPr>
        <p:spPr/>
        <p:txBody>
          <a:bodyPr/>
          <a:lstStyle/>
          <a:p>
            <a:endParaRPr lang="en-GB"/>
          </a:p>
        </p:txBody>
      </p:sp>
      <p:sp>
        <p:nvSpPr>
          <p:cNvPr id="9" name="Marcador de Posição do Número do Diapositivo 8"/>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57390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a Data 2"/>
          <p:cNvSpPr>
            <a:spLocks noGrp="1"/>
          </p:cNvSpPr>
          <p:nvPr>
            <p:ph type="dt" sz="half" idx="10"/>
          </p:nvPr>
        </p:nvSpPr>
        <p:spPr/>
        <p:txBody>
          <a:bodyPr/>
          <a:lstStyle/>
          <a:p>
            <a:fld id="{0F459EDB-0A0E-4049-8C28-66B247B5A823}" type="datetime1">
              <a:rPr lang="en-GB" smtClean="0"/>
              <a:t>07/11/2018</a:t>
            </a:fld>
            <a:endParaRPr lang="en-GB"/>
          </a:p>
        </p:txBody>
      </p:sp>
      <p:sp>
        <p:nvSpPr>
          <p:cNvPr id="4" name="Marcador de Posição do Rodapé 3"/>
          <p:cNvSpPr>
            <a:spLocks noGrp="1"/>
          </p:cNvSpPr>
          <p:nvPr>
            <p:ph type="ftr" sz="quarter" idx="11"/>
          </p:nvPr>
        </p:nvSpPr>
        <p:spPr/>
        <p:txBody>
          <a:bodyPr/>
          <a:lstStyle/>
          <a:p>
            <a:endParaRPr lang="en-GB"/>
          </a:p>
        </p:txBody>
      </p:sp>
      <p:sp>
        <p:nvSpPr>
          <p:cNvPr id="5" name="Marcador de Posição do Número do Diapositivo 4"/>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44116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58B2F6E4-2B9E-47FE-8AE3-196688BD08FF}" type="datetime1">
              <a:rPr lang="en-GB" smtClean="0"/>
              <a:t>07/11/2018</a:t>
            </a:fld>
            <a:endParaRPr lang="en-GB"/>
          </a:p>
        </p:txBody>
      </p:sp>
      <p:sp>
        <p:nvSpPr>
          <p:cNvPr id="3" name="Marcador de Posição do Rodapé 2"/>
          <p:cNvSpPr>
            <a:spLocks noGrp="1"/>
          </p:cNvSpPr>
          <p:nvPr>
            <p:ph type="ftr" sz="quarter" idx="11"/>
          </p:nvPr>
        </p:nvSpPr>
        <p:spPr/>
        <p:txBody>
          <a:bodyPr/>
          <a:lstStyle/>
          <a:p>
            <a:endParaRPr lang="en-GB"/>
          </a:p>
        </p:txBody>
      </p:sp>
      <p:sp>
        <p:nvSpPr>
          <p:cNvPr id="4" name="Marcador de Posição do Número do Diapositivo 3"/>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206876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2E7E8D7D-2D21-4501-91CB-6C3AD6035C9D}" type="datetime1">
              <a:rPr lang="en-GB" smtClean="0"/>
              <a:t>07/11/2018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3073501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B2E3BE62-B7BE-4FDB-AA0A-8A637E384227}" type="datetime1">
              <a:rPr lang="en-GB" smtClean="0"/>
              <a:t>07/11/2018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F22735EE-5EDA-466A-9ABB-96CA79D4F59E}" type="slidenum">
              <a:rPr lang="en-GB" smtClean="0"/>
              <a:t>‹#›</a:t>
            </a:fld>
            <a:endParaRPr lang="en-GB"/>
          </a:p>
        </p:txBody>
      </p:sp>
    </p:spTree>
    <p:extLst>
      <p:ext uri="{BB962C8B-B14F-4D97-AF65-F5344CB8AC3E}">
        <p14:creationId xmlns:p14="http://schemas.microsoft.com/office/powerpoint/2010/main" val="17132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en-GB"/>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10F68-7D06-4A4F-93D2-2279448FC79A}" type="datetime1">
              <a:rPr lang="en-GB" smtClean="0"/>
              <a:t>07/11/2018</a:t>
            </a:fld>
            <a:endParaRPr lang="en-GB"/>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735EE-5EDA-466A-9ABB-96CA79D4F59E}" type="slidenum">
              <a:rPr lang="en-GB" smtClean="0"/>
              <a:t>‹#›</a:t>
            </a:fld>
            <a:endParaRPr lang="en-GB"/>
          </a:p>
        </p:txBody>
      </p:sp>
    </p:spTree>
    <p:extLst>
      <p:ext uri="{BB962C8B-B14F-4D97-AF65-F5344CB8AC3E}">
        <p14:creationId xmlns:p14="http://schemas.microsoft.com/office/powerpoint/2010/main" val="3755923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34958" y="1080679"/>
            <a:ext cx="10917693" cy="1227127"/>
          </a:xfrm>
        </p:spPr>
        <p:txBody>
          <a:bodyPr>
            <a:normAutofit fontScale="90000"/>
          </a:bodyPr>
          <a:lstStyle/>
          <a:p>
            <a:r>
              <a:rPr lang="en-US" sz="4000" dirty="0" smtClean="0">
                <a:latin typeface="Franklin Gothic Book" pitchFamily="34" charset="0"/>
              </a:rPr>
              <a:t/>
            </a:r>
            <a:br>
              <a:rPr lang="en-US" sz="4000" dirty="0" smtClean="0">
                <a:latin typeface="Franklin Gothic Book" pitchFamily="34" charset="0"/>
              </a:rPr>
            </a:br>
            <a:r>
              <a:rPr lang="en-US" sz="4000" dirty="0" smtClean="0">
                <a:latin typeface="Franklin Gothic Book" pitchFamily="34" charset="0"/>
              </a:rPr>
              <a:t/>
            </a:r>
            <a:br>
              <a:rPr lang="en-US" sz="4000" dirty="0" smtClean="0">
                <a:latin typeface="Franklin Gothic Book" pitchFamily="34" charset="0"/>
              </a:rPr>
            </a:br>
            <a:r>
              <a:rPr lang="en-US" sz="4000" dirty="0" err="1" smtClean="0">
                <a:latin typeface="Franklin Gothic Book" pitchFamily="34" charset="0"/>
              </a:rPr>
              <a:t>Relações</a:t>
            </a:r>
            <a:r>
              <a:rPr lang="en-US" sz="4000" dirty="0" smtClean="0">
                <a:latin typeface="Franklin Gothic Book" pitchFamily="34" charset="0"/>
              </a:rPr>
              <a:t> </a:t>
            </a:r>
            <a:r>
              <a:rPr lang="en-US" sz="4000" dirty="0" err="1" smtClean="0">
                <a:latin typeface="Franklin Gothic Book" pitchFamily="34" charset="0"/>
              </a:rPr>
              <a:t>interpessoais</a:t>
            </a:r>
            <a:r>
              <a:rPr lang="en-US" sz="4000" dirty="0" smtClean="0">
                <a:latin typeface="Franklin Gothic Book" pitchFamily="34" charset="0"/>
              </a:rPr>
              <a:t> no </a:t>
            </a:r>
            <a:r>
              <a:rPr lang="en-US" sz="4000" dirty="0" err="1" smtClean="0">
                <a:latin typeface="Franklin Gothic Book" pitchFamily="34" charset="0"/>
              </a:rPr>
              <a:t>texto</a:t>
            </a:r>
            <a:endParaRPr lang="pt-PT" sz="2200" dirty="0" smtClean="0">
              <a:solidFill>
                <a:schemeClr val="hlink"/>
              </a:solidFill>
            </a:endParaRPr>
          </a:p>
        </p:txBody>
      </p:sp>
      <p:sp>
        <p:nvSpPr>
          <p:cNvPr id="2051" name="Rectangle 3"/>
          <p:cNvSpPr>
            <a:spLocks noGrp="1" noChangeArrowheads="1"/>
          </p:cNvSpPr>
          <p:nvPr>
            <p:ph type="body" sz="quarter" idx="10"/>
          </p:nvPr>
        </p:nvSpPr>
        <p:spPr>
          <a:xfrm>
            <a:off x="1027990" y="2867249"/>
            <a:ext cx="8794289" cy="487784"/>
          </a:xfrm>
        </p:spPr>
        <p:txBody>
          <a:bodyPr>
            <a:normAutofit fontScale="25000" lnSpcReduction="20000"/>
          </a:bodyPr>
          <a:lstStyle/>
          <a:p>
            <a:endParaRPr lang="en-GB" sz="2000" i="1" dirty="0" smtClean="0">
              <a:latin typeface="Franklin Gothic Book" pitchFamily="34" charset="0"/>
            </a:endParaRPr>
          </a:p>
          <a:p>
            <a:r>
              <a:rPr lang="en-GB" sz="11200" b="1" i="1" dirty="0" smtClean="0"/>
              <a:t>Written Communication</a:t>
            </a:r>
          </a:p>
        </p:txBody>
      </p:sp>
      <p:sp>
        <p:nvSpPr>
          <p:cNvPr id="2053" name="Rectangle 10"/>
          <p:cNvSpPr>
            <a:spLocks noChangeArrowheads="1"/>
          </p:cNvSpPr>
          <p:nvPr/>
        </p:nvSpPr>
        <p:spPr bwMode="auto">
          <a:xfrm>
            <a:off x="3810000" y="3048000"/>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pt-PT" dirty="0"/>
          </a:p>
        </p:txBody>
      </p:sp>
      <p:sp>
        <p:nvSpPr>
          <p:cNvPr id="3" name="Retângulo 2"/>
          <p:cNvSpPr/>
          <p:nvPr/>
        </p:nvSpPr>
        <p:spPr>
          <a:xfrm>
            <a:off x="1000948" y="3552826"/>
            <a:ext cx="6096000" cy="1400383"/>
          </a:xfrm>
          <a:prstGeom prst="rect">
            <a:avLst/>
          </a:prstGeom>
        </p:spPr>
        <p:txBody>
          <a:bodyPr>
            <a:spAutoFit/>
          </a:bodyPr>
          <a:lstStyle/>
          <a:p>
            <a:pPr>
              <a:lnSpc>
                <a:spcPts val="3360"/>
              </a:lnSpc>
            </a:pPr>
            <a:endParaRPr lang="en-US" dirty="0" smtClean="0">
              <a:solidFill>
                <a:schemeClr val="bg1"/>
              </a:solidFill>
              <a:latin typeface="Franklin Gothic Book" pitchFamily="34" charset="0"/>
            </a:endParaRPr>
          </a:p>
          <a:p>
            <a:pPr>
              <a:lnSpc>
                <a:spcPts val="3360"/>
              </a:lnSpc>
            </a:pPr>
            <a:r>
              <a:rPr lang="en-US" sz="2800" dirty="0" smtClean="0">
                <a:latin typeface="Franklin Gothic Book" pitchFamily="34" charset="0"/>
              </a:rPr>
              <a:t> </a:t>
            </a:r>
            <a:r>
              <a:rPr lang="pt-PT" sz="2800" dirty="0">
                <a:solidFill>
                  <a:schemeClr val="hlink"/>
                </a:solidFill>
                <a:latin typeface="Franklin Gothic Book" pitchFamily="34" charset="0"/>
              </a:rPr>
              <a:t/>
            </a:r>
            <a:br>
              <a:rPr lang="pt-PT" sz="2800" dirty="0">
                <a:solidFill>
                  <a:schemeClr val="hlink"/>
                </a:solidFill>
                <a:latin typeface="Franklin Gothic Book" pitchFamily="34" charset="0"/>
              </a:rPr>
            </a:br>
            <a:endParaRPr lang="pt-PT" dirty="0"/>
          </a:p>
        </p:txBody>
      </p:sp>
      <p:sp>
        <p:nvSpPr>
          <p:cNvPr id="4" name="TextBox 3"/>
          <p:cNvSpPr txBox="1"/>
          <p:nvPr/>
        </p:nvSpPr>
        <p:spPr>
          <a:xfrm>
            <a:off x="1027989" y="3645024"/>
            <a:ext cx="3243808" cy="261610"/>
          </a:xfrm>
          <a:prstGeom prst="rect">
            <a:avLst/>
          </a:prstGeom>
          <a:noFill/>
        </p:spPr>
        <p:txBody>
          <a:bodyPr wrap="square" rtlCol="0">
            <a:spAutoFit/>
          </a:bodyPr>
          <a:lstStyle/>
          <a:p>
            <a:r>
              <a:rPr lang="en-US" sz="1100" dirty="0" smtClean="0">
                <a:solidFill>
                  <a:schemeClr val="bg1"/>
                </a:solidFill>
              </a:rPr>
              <a:t>13 November, 2018</a:t>
            </a:r>
            <a:endParaRPr lang="en-US" sz="1100" dirty="0">
              <a:solidFill>
                <a:schemeClr val="bg1"/>
              </a:solidFill>
            </a:endParaRPr>
          </a:p>
        </p:txBody>
      </p:sp>
    </p:spTree>
    <p:extLst>
      <p:ext uri="{BB962C8B-B14F-4D97-AF65-F5344CB8AC3E}">
        <p14:creationId xmlns:p14="http://schemas.microsoft.com/office/powerpoint/2010/main" val="2324346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71195"/>
          </a:xfrm>
        </p:spPr>
        <p:txBody>
          <a:bodyPr>
            <a:normAutofit/>
          </a:bodyPr>
          <a:lstStyle/>
          <a:p>
            <a:r>
              <a:rPr lang="pt-PT" sz="3600" b="1" dirty="0" smtClean="0">
                <a:solidFill>
                  <a:srgbClr val="0070C0"/>
                </a:solidFill>
              </a:rPr>
              <a:t>Texto do estudante</a:t>
            </a:r>
            <a:endParaRPr lang="en-GB" sz="3600" dirty="0"/>
          </a:p>
        </p:txBody>
      </p:sp>
      <p:sp>
        <p:nvSpPr>
          <p:cNvPr id="3" name="Marcador de Posição de Conteúdo 2"/>
          <p:cNvSpPr>
            <a:spLocks noGrp="1"/>
          </p:cNvSpPr>
          <p:nvPr>
            <p:ph idx="1"/>
          </p:nvPr>
        </p:nvSpPr>
        <p:spPr>
          <a:xfrm>
            <a:off x="487680" y="1036320"/>
            <a:ext cx="10866120" cy="5140643"/>
          </a:xfrm>
        </p:spPr>
        <p:txBody>
          <a:bodyPr>
            <a:normAutofit fontScale="92500" lnSpcReduction="20000"/>
          </a:bodyPr>
          <a:lstStyle/>
          <a:p>
            <a:pPr marL="0" indent="0">
              <a:buNone/>
            </a:pPr>
            <a:r>
              <a:rPr lang="en-GB" dirty="0" smtClean="0">
                <a:effectLst/>
              </a:rPr>
              <a:t>      First of all, I think that it’s extremely difficult to discuss this subject, since it almost requires a philosophical approach, for lack of a better term, so I decided to share a personal view on the topic. As long as I can remember, I’ve been asked, in school, to share my opinion toward the management of natural resources. Sometimes I wonder if we have all the information necessary to develop such opinions, even when we are supposed to make a simple analysis. What I can say is that with all the information that’s stored in my brain and based on my beliefs, I don’t think that the people responsible for managing natural resources are doing such a good job, so you could say that I agree with </a:t>
            </a:r>
            <a:r>
              <a:rPr lang="en-GB" dirty="0" err="1" smtClean="0">
                <a:effectLst/>
              </a:rPr>
              <a:t>Chocky’s</a:t>
            </a:r>
            <a:r>
              <a:rPr lang="en-GB" dirty="0" smtClean="0">
                <a:effectLst/>
              </a:rPr>
              <a:t> analysis.</a:t>
            </a:r>
          </a:p>
          <a:p>
            <a:pPr marL="0" indent="0">
              <a:buNone/>
            </a:pPr>
            <a:r>
              <a:rPr lang="pt-PT" dirty="0">
                <a:latin typeface="Calibri" panose="020F0502020204030204" pitchFamily="34" charset="0"/>
                <a:ea typeface="Calibri" panose="020F0502020204030204" pitchFamily="34" charset="0"/>
                <a:cs typeface="Times New Roman" panose="02020603050405020304" pitchFamily="18" charset="0"/>
              </a:rPr>
              <a:t> </a:t>
            </a:r>
            <a:r>
              <a:rPr lang="pt-PT" dirty="0" smtClean="0">
                <a:latin typeface="Calibri" panose="020F0502020204030204" pitchFamily="34" charset="0"/>
                <a:ea typeface="Calibri" panose="020F0502020204030204" pitchFamily="34" charset="0"/>
                <a:cs typeface="Times New Roman" panose="02020603050405020304" pitchFamily="18" charset="0"/>
              </a:rPr>
              <a:t>    </a:t>
            </a:r>
            <a:r>
              <a:rPr lang="en-GB" dirty="0" smtClean="0">
                <a:effectLst/>
              </a:rPr>
              <a:t>I like to believe that people, after many years, are finally acknowledging the mistakes they’ve committed and are trying to change, so this can only demonstrate the growing awareness of the need to explore and manage natural resources in a more viable way. The text “Oil prices lift demand for hybrids” is related with this idea since it depicts how society is adapting to the changes in oil markets and trying to use less gas and more electricity, which is a “greener” way of transportation.</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Slide Number Placeholder 3"/>
          <p:cNvSpPr>
            <a:spLocks noGrp="1"/>
          </p:cNvSpPr>
          <p:nvPr>
            <p:ph type="sldNum" sz="quarter" idx="12"/>
          </p:nvPr>
        </p:nvSpPr>
        <p:spPr/>
        <p:txBody>
          <a:bodyPr/>
          <a:lstStyle/>
          <a:p>
            <a:fld id="{F22735EE-5EDA-466A-9ABB-96CA79D4F59E}" type="slidenum">
              <a:rPr lang="en-GB" smtClean="0"/>
              <a:t>10</a:t>
            </a:fld>
            <a:endParaRPr lang="en-GB"/>
          </a:p>
        </p:txBody>
      </p:sp>
    </p:spTree>
    <p:extLst>
      <p:ext uri="{BB962C8B-B14F-4D97-AF65-F5344CB8AC3E}">
        <p14:creationId xmlns:p14="http://schemas.microsoft.com/office/powerpoint/2010/main" val="2360178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87680" y="1036320"/>
            <a:ext cx="10866120" cy="5140643"/>
          </a:xfrm>
        </p:spPr>
        <p:txBody>
          <a:bodyPr>
            <a:normAutofit/>
          </a:bodyPr>
          <a:lstStyle/>
          <a:p>
            <a:pPr marL="0" indent="0">
              <a:buNone/>
            </a:pPr>
            <a:r>
              <a:rPr lang="en-GB" dirty="0" smtClean="0">
                <a:effectLst/>
              </a:rPr>
              <a:t>      </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graphicFrame>
        <p:nvGraphicFramePr>
          <p:cNvPr id="4" name="Tabela 3"/>
          <p:cNvGraphicFramePr>
            <a:graphicFrameLocks noGrp="1"/>
          </p:cNvGraphicFramePr>
          <p:nvPr>
            <p:extLst>
              <p:ext uri="{D42A27DB-BD31-4B8C-83A1-F6EECF244321}">
                <p14:modId xmlns:p14="http://schemas.microsoft.com/office/powerpoint/2010/main" val="4265476659"/>
              </p:ext>
            </p:extLst>
          </p:nvPr>
        </p:nvGraphicFramePr>
        <p:xfrm>
          <a:off x="99060" y="0"/>
          <a:ext cx="11643360" cy="6856292"/>
        </p:xfrm>
        <a:graphic>
          <a:graphicData uri="http://schemas.openxmlformats.org/drawingml/2006/table">
            <a:tbl>
              <a:tblPr firstRow="1" firstCol="1" bandRow="1">
                <a:tableStyleId>{5C22544A-7EE6-4342-B048-85BDC9FD1C3A}</a:tableStyleId>
              </a:tblPr>
              <a:tblGrid>
                <a:gridCol w="2986895"/>
                <a:gridCol w="8656465"/>
              </a:tblGrid>
              <a:tr h="219944">
                <a:tc>
                  <a:txBody>
                    <a:bodyPr/>
                    <a:lstStyle/>
                    <a:p>
                      <a:pPr algn="just">
                        <a:lnSpc>
                          <a:spcPct val="100000"/>
                        </a:lnSpc>
                        <a:spcAft>
                          <a:spcPts val="0"/>
                        </a:spcAft>
                      </a:pPr>
                      <a:r>
                        <a:rPr lang="en-GB" sz="2000" dirty="0">
                          <a:effectLst/>
                        </a:rPr>
                        <a:t>First of all, 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nSpc>
                          <a:spcPct val="100000"/>
                        </a:lnSpc>
                        <a:spcAft>
                          <a:spcPts val="0"/>
                        </a:spcAft>
                      </a:pPr>
                      <a:r>
                        <a:rPr lang="en-GB" sz="2000">
                          <a:effectLst/>
                        </a:rPr>
                        <a:t>think that it’s extremely difficult to discuss this subject,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since it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nSpc>
                          <a:spcPct val="100000"/>
                        </a:lnSpc>
                        <a:spcAft>
                          <a:spcPts val="0"/>
                        </a:spcAft>
                      </a:pPr>
                      <a:r>
                        <a:rPr lang="en-GB" sz="2000">
                          <a:effectLst/>
                        </a:rPr>
                        <a:t>almost requires a philosophical approach, for lack of a better term,</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gn="just">
                        <a:lnSpc>
                          <a:spcPct val="100000"/>
                        </a:lnSpc>
                        <a:spcAft>
                          <a:spcPts val="0"/>
                        </a:spcAft>
                      </a:pPr>
                      <a:r>
                        <a:rPr lang="en-GB" sz="2000" dirty="0">
                          <a:effectLst/>
                        </a:rPr>
                        <a:t>so 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nSpc>
                          <a:spcPct val="100000"/>
                        </a:lnSpc>
                        <a:spcAft>
                          <a:spcPts val="0"/>
                        </a:spcAft>
                      </a:pPr>
                      <a:r>
                        <a:rPr lang="en-GB" sz="2000">
                          <a:effectLst/>
                        </a:rPr>
                        <a:t>decided to share a personal view on the topic.</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gn="just">
                        <a:lnSpc>
                          <a:spcPct val="100000"/>
                        </a:lnSpc>
                        <a:spcAft>
                          <a:spcPts val="0"/>
                        </a:spcAft>
                      </a:pPr>
                      <a:r>
                        <a:rPr lang="en-GB" sz="2000" dirty="0">
                          <a:effectLst/>
                        </a:rPr>
                        <a:t>As long as 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a:effectLst/>
                        </a:rPr>
                        <a:t>can remember,</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smtClean="0">
                          <a:effectLst/>
                        </a:rPr>
                        <a:t>   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’ve been asked, in school, to share my opinion toward the management of natural resources.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Sometimes I</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wonder if we have all the information necessary to develop such opinions,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gn="just">
                        <a:lnSpc>
                          <a:spcPct val="100000"/>
                        </a:lnSpc>
                        <a:spcAft>
                          <a:spcPts val="0"/>
                        </a:spcAft>
                      </a:pPr>
                      <a:r>
                        <a:rPr lang="en-GB" sz="2000" dirty="0">
                          <a:effectLst/>
                        </a:rPr>
                        <a:t>even when we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a:effectLst/>
                        </a:rPr>
                        <a:t>are supposed to make a simple analysis.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What I can say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is that with all the information that’s stored in my brain and based on my beliefs,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I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don’t think that the people responsible for managing natural resources are doing such a good job,</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gn="just">
                        <a:lnSpc>
                          <a:spcPct val="100000"/>
                        </a:lnSpc>
                        <a:spcAft>
                          <a:spcPts val="0"/>
                        </a:spcAft>
                      </a:pPr>
                      <a:r>
                        <a:rPr lang="en-GB" sz="2000" dirty="0">
                          <a:effectLst/>
                        </a:rPr>
                        <a:t>so you</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could say that I agree with </a:t>
                      </a:r>
                      <a:r>
                        <a:rPr lang="en-GB" sz="2000" dirty="0" err="1">
                          <a:effectLst/>
                        </a:rPr>
                        <a:t>Chocky’s</a:t>
                      </a:r>
                      <a:r>
                        <a:rPr lang="en-GB" sz="2000" dirty="0">
                          <a:effectLst/>
                        </a:rPr>
                        <a:t> analysis.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659831">
                <a:tc>
                  <a:txBody>
                    <a:bodyPr/>
                    <a:lstStyle/>
                    <a:p>
                      <a:pPr algn="just">
                        <a:lnSpc>
                          <a:spcPct val="100000"/>
                        </a:lnSpc>
                        <a:spcAft>
                          <a:spcPts val="0"/>
                        </a:spcAft>
                      </a:pPr>
                      <a:r>
                        <a:rPr lang="en-GB" sz="2000" dirty="0">
                          <a:effectLst/>
                        </a:rPr>
                        <a:t>I</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like to believe that people, after many years, are finally acknowledging the mistakes they’ve committed and are trying to change,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so this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can only demonstrate the growing awareness of the need to explore and manage natural resources in a more viable way.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The text “Oil prices lift demand for hybrids”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is related with this idea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439887">
                <a:tc>
                  <a:txBody>
                    <a:bodyPr/>
                    <a:lstStyle/>
                    <a:p>
                      <a:pPr algn="just">
                        <a:lnSpc>
                          <a:spcPct val="100000"/>
                        </a:lnSpc>
                        <a:spcAft>
                          <a:spcPts val="0"/>
                        </a:spcAft>
                      </a:pPr>
                      <a:r>
                        <a:rPr lang="en-GB" sz="2000" dirty="0">
                          <a:effectLst/>
                        </a:rPr>
                        <a:t>since it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a:effectLst/>
                        </a:rPr>
                        <a:t>depicts how society is adapting to the changes in oil markets and trying to use less gas and more electricity,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r h="219944">
                <a:tc>
                  <a:txBody>
                    <a:bodyPr/>
                    <a:lstStyle/>
                    <a:p>
                      <a:pPr>
                        <a:lnSpc>
                          <a:spcPct val="100000"/>
                        </a:lnSpc>
                        <a:spcAft>
                          <a:spcPts val="0"/>
                        </a:spcAft>
                      </a:pPr>
                      <a:r>
                        <a:rPr lang="en-GB" sz="2000" dirty="0">
                          <a:effectLst/>
                        </a:rPr>
                        <a:t>which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c>
                  <a:txBody>
                    <a:bodyPr/>
                    <a:lstStyle/>
                    <a:p>
                      <a:pPr algn="just">
                        <a:lnSpc>
                          <a:spcPct val="100000"/>
                        </a:lnSpc>
                        <a:spcAft>
                          <a:spcPts val="0"/>
                        </a:spcAft>
                      </a:pPr>
                      <a:r>
                        <a:rPr lang="en-GB" sz="2000" dirty="0">
                          <a:effectLst/>
                        </a:rPr>
                        <a:t>is a “greener” way of transportation.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1916" marR="61916" marT="0" marB="0"/>
                </a:tc>
              </a:tr>
            </a:tbl>
          </a:graphicData>
        </a:graphic>
      </p:graphicFrame>
      <p:sp>
        <p:nvSpPr>
          <p:cNvPr id="5" name="Oval 4"/>
          <p:cNvSpPr/>
          <p:nvPr/>
        </p:nvSpPr>
        <p:spPr>
          <a:xfrm>
            <a:off x="2913888" y="1243584"/>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1042416" y="0"/>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213104" y="2298192"/>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3346704" y="3106769"/>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463284" y="2651760"/>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72390" y="5817299"/>
            <a:ext cx="832104"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112776" y="268224"/>
            <a:ext cx="929640"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36576" y="4654058"/>
            <a:ext cx="1005840"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112776" y="740664"/>
            <a:ext cx="646176"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435864" y="3663458"/>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48768" y="3663458"/>
            <a:ext cx="1072134"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F22735EE-5EDA-466A-9ABB-96CA79D4F59E}" type="slidenum">
              <a:rPr lang="en-GB" smtClean="0"/>
              <a:t>11</a:t>
            </a:fld>
            <a:endParaRPr lang="en-GB"/>
          </a:p>
        </p:txBody>
      </p:sp>
      <p:sp>
        <p:nvSpPr>
          <p:cNvPr id="11" name="TextBox 10"/>
          <p:cNvSpPr txBox="1"/>
          <p:nvPr/>
        </p:nvSpPr>
        <p:spPr>
          <a:xfrm>
            <a:off x="9120554" y="1743456"/>
            <a:ext cx="1910861" cy="369332"/>
          </a:xfrm>
          <a:prstGeom prst="rect">
            <a:avLst/>
          </a:prstGeom>
          <a:solidFill>
            <a:srgbClr val="FFFF00"/>
          </a:solidFill>
        </p:spPr>
        <p:txBody>
          <a:bodyPr wrap="square" rtlCol="0">
            <a:spAutoFit/>
          </a:bodyPr>
          <a:lstStyle/>
          <a:p>
            <a:r>
              <a:rPr lang="pt-PT" b="1" dirty="0" smtClean="0"/>
              <a:t>CONTRACTIONS</a:t>
            </a:r>
            <a:endParaRPr lang="pt-PT" b="1" dirty="0"/>
          </a:p>
        </p:txBody>
      </p:sp>
      <p:sp>
        <p:nvSpPr>
          <p:cNvPr id="17" name="TextBox 16"/>
          <p:cNvSpPr txBox="1"/>
          <p:nvPr/>
        </p:nvSpPr>
        <p:spPr>
          <a:xfrm>
            <a:off x="2011211" y="1772764"/>
            <a:ext cx="1735015" cy="1477328"/>
          </a:xfrm>
          <a:prstGeom prst="rect">
            <a:avLst/>
          </a:prstGeom>
          <a:solidFill>
            <a:srgbClr val="FFFF00"/>
          </a:solidFill>
        </p:spPr>
        <p:txBody>
          <a:bodyPr wrap="square" rtlCol="0">
            <a:spAutoFit/>
          </a:bodyPr>
          <a:lstStyle/>
          <a:p>
            <a:r>
              <a:rPr lang="pt-PT" b="1" dirty="0" smtClean="0"/>
              <a:t>THEMES HIGHLIGHT SUBJECTIVE STANCE – I, YOU, WE</a:t>
            </a:r>
            <a:endParaRPr lang="pt-PT" b="1" dirty="0"/>
          </a:p>
        </p:txBody>
      </p:sp>
      <p:sp>
        <p:nvSpPr>
          <p:cNvPr id="18" name="Oval 17"/>
          <p:cNvSpPr/>
          <p:nvPr/>
        </p:nvSpPr>
        <p:spPr>
          <a:xfrm>
            <a:off x="120044" y="1276643"/>
            <a:ext cx="646176"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1536192" y="4501662"/>
            <a:ext cx="1700784" cy="923330"/>
          </a:xfrm>
          <a:prstGeom prst="rect">
            <a:avLst/>
          </a:prstGeom>
          <a:solidFill>
            <a:srgbClr val="FFFF00"/>
          </a:solidFill>
        </p:spPr>
        <p:txBody>
          <a:bodyPr wrap="square" rtlCol="0">
            <a:spAutoFit/>
          </a:bodyPr>
          <a:lstStyle/>
          <a:p>
            <a:r>
              <a:rPr lang="pt-PT" b="1" dirty="0" smtClean="0"/>
              <a:t>CONJUNCTIONS ARE MORE CONGRUENT</a:t>
            </a:r>
            <a:endParaRPr lang="pt-PT" b="1" dirty="0"/>
          </a:p>
        </p:txBody>
      </p:sp>
    </p:spTree>
    <p:extLst>
      <p:ext uri="{BB962C8B-B14F-4D97-AF65-F5344CB8AC3E}">
        <p14:creationId xmlns:p14="http://schemas.microsoft.com/office/powerpoint/2010/main" val="208899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4" grpId="0" animBg="1"/>
      <p:bldP spid="15" grpId="0" animBg="1"/>
      <p:bldP spid="16" grpId="0" animBg="1"/>
      <p:bldP spid="13" grpId="0" animBg="1"/>
      <p:bldP spid="11" grpId="0" animBg="1"/>
      <p:bldP spid="17" grpId="0" animBg="1"/>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696361130"/>
              </p:ext>
            </p:extLst>
          </p:nvPr>
        </p:nvGraphicFramePr>
        <p:xfrm>
          <a:off x="85344" y="-6"/>
          <a:ext cx="12106656" cy="6471156"/>
        </p:xfrm>
        <a:graphic>
          <a:graphicData uri="http://schemas.openxmlformats.org/drawingml/2006/table">
            <a:tbl>
              <a:tblPr firstRow="1" firstCol="1" bandRow="1">
                <a:tableStyleId>{BC89EF96-8CEA-46FF-86C4-4CE0E7609802}</a:tableStyleId>
              </a:tblPr>
              <a:tblGrid>
                <a:gridCol w="9400706"/>
                <a:gridCol w="2705950"/>
              </a:tblGrid>
              <a:tr h="897634">
                <a:tc>
                  <a:txBody>
                    <a:bodyPr/>
                    <a:lstStyle/>
                    <a:p>
                      <a:pPr algn="just">
                        <a:lnSpc>
                          <a:spcPct val="115000"/>
                        </a:lnSpc>
                        <a:spcAft>
                          <a:spcPts val="0"/>
                        </a:spcAft>
                      </a:pPr>
                      <a:r>
                        <a:rPr lang="en-GB" sz="1800" b="0" dirty="0">
                          <a:effectLst/>
                        </a:rPr>
                        <a:t>First of all, I think that it’s extremely difficult to discuss this subject, since it almost requires a philosophical approach, for lack of a better term, so I decided to share a personal view on the topic.</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a:effectLst/>
                        </a:rPr>
                        <a:t>Introduction</a:t>
                      </a:r>
                    </a:p>
                    <a:p>
                      <a:pPr marL="342900" lvl="0" indent="-342900">
                        <a:lnSpc>
                          <a:spcPct val="115000"/>
                        </a:lnSpc>
                        <a:spcAft>
                          <a:spcPts val="0"/>
                        </a:spcAft>
                        <a:buFont typeface="Calibri" panose="020F0502020204030204" pitchFamily="34" charset="0"/>
                        <a:buChar char="-"/>
                      </a:pPr>
                      <a:r>
                        <a:rPr lang="en-GB" sz="1800">
                          <a:effectLst/>
                        </a:rPr>
                        <a:t>Preview of approach</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03280">
                <a:tc>
                  <a:txBody>
                    <a:bodyPr/>
                    <a:lstStyle/>
                    <a:p>
                      <a:pPr algn="just">
                        <a:lnSpc>
                          <a:spcPct val="115000"/>
                        </a:lnSpc>
                        <a:spcAft>
                          <a:spcPts val="0"/>
                        </a:spcAft>
                      </a:pPr>
                      <a:r>
                        <a:rPr lang="en-GB" sz="1800" b="0" dirty="0">
                          <a:effectLst/>
                        </a:rPr>
                        <a:t>As long as I can remember, I’ve been asked, in school, to share my opinion toward the management of natural resources. Sometimes I wonder if we have all the information necessary to develop such opinions, even when we are supposed to make a simple analysis. What I can say is that with all the information that’s stored in my brain and based on my beliefs,</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2459">
                <a:tc>
                  <a:txBody>
                    <a:bodyPr/>
                    <a:lstStyle/>
                    <a:p>
                      <a:pPr algn="just">
                        <a:lnSpc>
                          <a:spcPct val="115000"/>
                        </a:lnSpc>
                        <a:spcAft>
                          <a:spcPts val="0"/>
                        </a:spcAft>
                      </a:pPr>
                      <a:r>
                        <a:rPr lang="en-GB" sz="1800" b="0" dirty="0">
                          <a:effectLst/>
                        </a:rPr>
                        <a:t>I don’t think that the people responsible for managing natural resources are doing such a good job,</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Claim 1</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284">
                <a:tc>
                  <a:txBody>
                    <a:bodyPr/>
                    <a:lstStyle/>
                    <a:p>
                      <a:pPr algn="just">
                        <a:lnSpc>
                          <a:spcPct val="115000"/>
                        </a:lnSpc>
                        <a:spcAft>
                          <a:spcPts val="0"/>
                        </a:spcAft>
                      </a:pPr>
                      <a:r>
                        <a:rPr lang="en-GB" sz="1800" b="0" dirty="0">
                          <a:effectLst/>
                        </a:rPr>
                        <a:t>so </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(conjunction)</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284">
                <a:tc>
                  <a:txBody>
                    <a:bodyPr/>
                    <a:lstStyle/>
                    <a:p>
                      <a:pPr algn="just">
                        <a:lnSpc>
                          <a:spcPct val="115000"/>
                        </a:lnSpc>
                        <a:spcAft>
                          <a:spcPts val="0"/>
                        </a:spcAft>
                      </a:pPr>
                      <a:r>
                        <a:rPr lang="en-GB" sz="1800" b="0" dirty="0">
                          <a:effectLst/>
                        </a:rPr>
                        <a:t>you could say that I agree with </a:t>
                      </a:r>
                      <a:r>
                        <a:rPr lang="en-GB" sz="1800" b="0" dirty="0" err="1">
                          <a:effectLst/>
                        </a:rPr>
                        <a:t>Chocky’s</a:t>
                      </a:r>
                      <a:r>
                        <a:rPr lang="en-GB" sz="1800" b="0" dirty="0">
                          <a:effectLst/>
                        </a:rPr>
                        <a:t> analysis.</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Thesis</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97634">
                <a:tc>
                  <a:txBody>
                    <a:bodyPr/>
                    <a:lstStyle/>
                    <a:p>
                      <a:pPr algn="just">
                        <a:lnSpc>
                          <a:spcPct val="115000"/>
                        </a:lnSpc>
                        <a:spcAft>
                          <a:spcPts val="0"/>
                        </a:spcAft>
                      </a:pPr>
                      <a:r>
                        <a:rPr lang="en-GB" sz="1800" b="0" dirty="0">
                          <a:effectLst/>
                        </a:rPr>
                        <a:t>I like to believe that people, after many years, are finally acknowledging the mistakes they’ve committed and are trying to change,</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Evidence for claim 2</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7284">
                <a:tc>
                  <a:txBody>
                    <a:bodyPr/>
                    <a:lstStyle/>
                    <a:p>
                      <a:pPr algn="just">
                        <a:lnSpc>
                          <a:spcPct val="115000"/>
                        </a:lnSpc>
                        <a:spcAft>
                          <a:spcPts val="0"/>
                        </a:spcAft>
                      </a:pPr>
                      <a:r>
                        <a:rPr lang="en-GB" sz="1800" b="0" dirty="0">
                          <a:effectLst/>
                        </a:rPr>
                        <a:t>So</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(conjunction)</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92459">
                <a:tc>
                  <a:txBody>
                    <a:bodyPr/>
                    <a:lstStyle/>
                    <a:p>
                      <a:pPr algn="just">
                        <a:lnSpc>
                          <a:spcPct val="115000"/>
                        </a:lnSpc>
                        <a:spcAft>
                          <a:spcPts val="0"/>
                        </a:spcAft>
                      </a:pPr>
                      <a:r>
                        <a:rPr lang="en-GB" sz="1800" b="0" dirty="0">
                          <a:effectLst/>
                        </a:rPr>
                        <a:t>this can only demonstrate the growing awareness of the need to explore and manage natural resources in a more viable way.</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Claim 2</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02809">
                <a:tc>
                  <a:txBody>
                    <a:bodyPr/>
                    <a:lstStyle/>
                    <a:p>
                      <a:pPr>
                        <a:lnSpc>
                          <a:spcPct val="115000"/>
                        </a:lnSpc>
                        <a:spcAft>
                          <a:spcPts val="0"/>
                        </a:spcAft>
                      </a:pPr>
                      <a:r>
                        <a:rPr lang="en-GB" sz="1800" b="0" dirty="0">
                          <a:effectLst/>
                        </a:rPr>
                        <a:t>The text “Oil prices lift demand for hybrids” is related with this idea since it depicts how society is adapting to the changes in oil markets and trying to use less gas and more electricity, which is a “greener” way of transportation.</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800" b="1" dirty="0">
                          <a:effectLst/>
                        </a:rPr>
                        <a:t>Evidence for claim 2</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F22735EE-5EDA-466A-9ABB-96CA79D4F59E}" type="slidenum">
              <a:rPr lang="en-GB" smtClean="0"/>
              <a:t>12</a:t>
            </a:fld>
            <a:endParaRPr lang="en-GB"/>
          </a:p>
        </p:txBody>
      </p:sp>
    </p:spTree>
    <p:extLst>
      <p:ext uri="{BB962C8B-B14F-4D97-AF65-F5344CB8AC3E}">
        <p14:creationId xmlns:p14="http://schemas.microsoft.com/office/powerpoint/2010/main" val="1089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71195"/>
          </a:xfrm>
        </p:spPr>
        <p:txBody>
          <a:bodyPr>
            <a:normAutofit/>
          </a:bodyPr>
          <a:lstStyle/>
          <a:p>
            <a:r>
              <a:rPr lang="pt-PT" sz="3600" b="1" dirty="0" smtClean="0">
                <a:solidFill>
                  <a:srgbClr val="0070C0"/>
                </a:solidFill>
              </a:rPr>
              <a:t>Revisão do texto do estudante</a:t>
            </a:r>
            <a:endParaRPr lang="en-GB" sz="3600" dirty="0"/>
          </a:p>
        </p:txBody>
      </p:sp>
      <p:sp>
        <p:nvSpPr>
          <p:cNvPr id="3" name="Marcador de Posição de Conteúdo 2"/>
          <p:cNvSpPr>
            <a:spLocks noGrp="1"/>
          </p:cNvSpPr>
          <p:nvPr>
            <p:ph idx="1"/>
          </p:nvPr>
        </p:nvSpPr>
        <p:spPr>
          <a:xfrm>
            <a:off x="487680" y="1036320"/>
            <a:ext cx="10866120" cy="5140643"/>
          </a:xfrm>
        </p:spPr>
        <p:txBody>
          <a:bodyPr>
            <a:normAutofit/>
          </a:bodyPr>
          <a:lstStyle/>
          <a:p>
            <a:pPr marL="0" indent="0">
              <a:buNone/>
            </a:pPr>
            <a:r>
              <a:rPr lang="en-GB" dirty="0" smtClean="0">
                <a:effectLst/>
              </a:rPr>
              <a:t>      </a:t>
            </a:r>
            <a:r>
              <a:rPr lang="en-GB" dirty="0" err="1"/>
              <a:t>Chocky’s</a:t>
            </a:r>
            <a:r>
              <a:rPr lang="en-GB" dirty="0"/>
              <a:t> view that mankind is wasting his reserves of fuel is almost as valid today as when the novel was published in 1968</a:t>
            </a:r>
            <a:r>
              <a:rPr lang="en-GB" dirty="0" smtClean="0"/>
              <a:t>. </a:t>
            </a:r>
            <a:r>
              <a:rPr lang="en-GB" dirty="0"/>
              <a:t>The management of natural resources is a complex task but it is not always carried out efficiently by those in charge of it</a:t>
            </a:r>
            <a:r>
              <a:rPr lang="en-GB" dirty="0" smtClean="0"/>
              <a:t>. </a:t>
            </a:r>
            <a:r>
              <a:rPr lang="en-GB" dirty="0"/>
              <a:t>Nevertheless</a:t>
            </a:r>
            <a:r>
              <a:rPr lang="en-GB" dirty="0" smtClean="0"/>
              <a:t>, </a:t>
            </a:r>
            <a:r>
              <a:rPr lang="en-GB" dirty="0"/>
              <a:t>people may now finally be acknowledging the mistakes they have committed and be trying to change</a:t>
            </a:r>
            <a:r>
              <a:rPr lang="en-GB" dirty="0" smtClean="0"/>
              <a:t>. </a:t>
            </a:r>
            <a:r>
              <a:rPr lang="en-GB" dirty="0"/>
              <a:t>This growing awareness of the need to explore and manage natural resources in a more viable way is reflected in the text “Oil prices lift demand for hybrids”, which describes how society is adapting to the changes in oil markets and trying to use less gas and more electricity. There is evidence that more people are prepared to pay a premium for a “greener” form of transportation</a:t>
            </a:r>
            <a:r>
              <a:rPr lang="en-GB" dirty="0" smtClean="0"/>
              <a:t>.</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4" name="Slide Number Placeholder 3"/>
          <p:cNvSpPr>
            <a:spLocks noGrp="1"/>
          </p:cNvSpPr>
          <p:nvPr>
            <p:ph type="sldNum" sz="quarter" idx="12"/>
          </p:nvPr>
        </p:nvSpPr>
        <p:spPr/>
        <p:txBody>
          <a:bodyPr/>
          <a:lstStyle/>
          <a:p>
            <a:fld id="{F22735EE-5EDA-466A-9ABB-96CA79D4F59E}" type="slidenum">
              <a:rPr lang="en-GB" smtClean="0"/>
              <a:t>13</a:t>
            </a:fld>
            <a:endParaRPr lang="en-GB"/>
          </a:p>
        </p:txBody>
      </p:sp>
    </p:spTree>
    <p:extLst>
      <p:ext uri="{BB962C8B-B14F-4D97-AF65-F5344CB8AC3E}">
        <p14:creationId xmlns:p14="http://schemas.microsoft.com/office/powerpoint/2010/main" val="2892201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08515254"/>
              </p:ext>
            </p:extLst>
          </p:nvPr>
        </p:nvGraphicFramePr>
        <p:xfrm>
          <a:off x="134112" y="85344"/>
          <a:ext cx="11862816" cy="6729984"/>
        </p:xfrm>
        <a:graphic>
          <a:graphicData uri="http://schemas.openxmlformats.org/drawingml/2006/table">
            <a:tbl>
              <a:tblPr firstRow="1" firstCol="1" bandRow="1">
                <a:tableStyleId>{5C22544A-7EE6-4342-B048-85BDC9FD1C3A}</a:tableStyleId>
              </a:tblPr>
              <a:tblGrid>
                <a:gridCol w="3811881"/>
                <a:gridCol w="8050935"/>
              </a:tblGrid>
              <a:tr h="1232976">
                <a:tc>
                  <a:txBody>
                    <a:bodyPr/>
                    <a:lstStyle/>
                    <a:p>
                      <a:pPr algn="just">
                        <a:lnSpc>
                          <a:spcPct val="115000"/>
                        </a:lnSpc>
                        <a:spcAft>
                          <a:spcPts val="0"/>
                        </a:spcAft>
                      </a:pPr>
                      <a:r>
                        <a:rPr lang="en-GB" sz="2400" dirty="0" err="1">
                          <a:effectLst/>
                        </a:rPr>
                        <a:t>Chocky’s</a:t>
                      </a:r>
                      <a:r>
                        <a:rPr lang="en-GB" sz="2400" dirty="0">
                          <a:effectLst/>
                        </a:rPr>
                        <a:t> view that mankind is wasting his reserves of fuel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a:effectLst/>
                        </a:rPr>
                        <a:t>is almost as valid today as when the novel was published in 1968.</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3792">
                <a:tc>
                  <a:txBody>
                    <a:bodyPr/>
                    <a:lstStyle/>
                    <a:p>
                      <a:pPr algn="just">
                        <a:lnSpc>
                          <a:spcPct val="115000"/>
                        </a:lnSpc>
                        <a:spcAft>
                          <a:spcPts val="0"/>
                        </a:spcAft>
                      </a:pPr>
                      <a:r>
                        <a:rPr lang="en-GB" sz="2400" dirty="0">
                          <a:effectLst/>
                        </a:rPr>
                        <a:t>The management of natural resources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dirty="0">
                          <a:effectLst/>
                        </a:rPr>
                        <a:t>is a complex task,</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94607">
                <a:tc>
                  <a:txBody>
                    <a:bodyPr/>
                    <a:lstStyle/>
                    <a:p>
                      <a:pPr algn="just">
                        <a:lnSpc>
                          <a:spcPct val="115000"/>
                        </a:lnSpc>
                        <a:spcAft>
                          <a:spcPts val="0"/>
                        </a:spcAft>
                      </a:pPr>
                      <a:r>
                        <a:rPr lang="en-GB" sz="2400" dirty="0">
                          <a:effectLst/>
                        </a:rPr>
                        <a:t>but it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a:effectLst/>
                        </a:rPr>
                        <a:t>is not always carried out efficiently by those in charge of it.</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3792">
                <a:tc>
                  <a:txBody>
                    <a:bodyPr/>
                    <a:lstStyle/>
                    <a:p>
                      <a:pPr algn="just">
                        <a:lnSpc>
                          <a:spcPct val="115000"/>
                        </a:lnSpc>
                        <a:spcAft>
                          <a:spcPts val="0"/>
                        </a:spcAft>
                      </a:pPr>
                      <a:r>
                        <a:rPr lang="en-GB" sz="2400" dirty="0">
                          <a:effectLst/>
                        </a:rPr>
                        <a:t>Nevertheless, people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a:effectLst/>
                        </a:rPr>
                        <a:t>may now finally be acknowledging the mistakes they have committed and be trying to change.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652161">
                <a:tc>
                  <a:txBody>
                    <a:bodyPr/>
                    <a:lstStyle/>
                    <a:p>
                      <a:pPr algn="just">
                        <a:lnSpc>
                          <a:spcPct val="115000"/>
                        </a:lnSpc>
                        <a:spcAft>
                          <a:spcPts val="0"/>
                        </a:spcAft>
                      </a:pPr>
                      <a:r>
                        <a:rPr lang="en-GB" sz="2400" dirty="0">
                          <a:effectLst/>
                        </a:rPr>
                        <a:t>This growing awareness of the need to explore and manage natural resources in a more viable way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dirty="0">
                          <a:effectLst/>
                        </a:rPr>
                        <a:t>is reflected in the text “Oil prices lift demand for hybrids”,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3792">
                <a:tc>
                  <a:txBody>
                    <a:bodyPr/>
                    <a:lstStyle/>
                    <a:p>
                      <a:pPr algn="just">
                        <a:lnSpc>
                          <a:spcPct val="115000"/>
                        </a:lnSpc>
                        <a:spcAft>
                          <a:spcPts val="0"/>
                        </a:spcAft>
                      </a:pPr>
                      <a:r>
                        <a:rPr lang="en-GB" sz="2400" dirty="0">
                          <a:effectLst/>
                        </a:rPr>
                        <a:t>which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a:effectLst/>
                        </a:rPr>
                        <a:t>describes how society is adapting to the changes in oil markets and trying to use less gas and more electricity.</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3792">
                <a:tc>
                  <a:txBody>
                    <a:bodyPr/>
                    <a:lstStyle/>
                    <a:p>
                      <a:pPr algn="just">
                        <a:lnSpc>
                          <a:spcPct val="115000"/>
                        </a:lnSpc>
                        <a:spcAft>
                          <a:spcPts val="0"/>
                        </a:spcAft>
                      </a:pPr>
                      <a:r>
                        <a:rPr lang="en-GB" sz="2400" dirty="0">
                          <a:effectLst/>
                        </a:rPr>
                        <a:t>There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dirty="0">
                          <a:effectLst/>
                        </a:rPr>
                        <a:t>is evidence that more people are prepared to pay a premium for a “greener” form of transportation.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CaixaDeTexto 5"/>
          <p:cNvSpPr txBox="1"/>
          <p:nvPr/>
        </p:nvSpPr>
        <p:spPr>
          <a:xfrm>
            <a:off x="4888992" y="3803904"/>
            <a:ext cx="3157728" cy="1200329"/>
          </a:xfrm>
          <a:prstGeom prst="rect">
            <a:avLst/>
          </a:prstGeom>
          <a:solidFill>
            <a:srgbClr val="FFFF00"/>
          </a:solidFill>
        </p:spPr>
        <p:txBody>
          <a:bodyPr wrap="square" rtlCol="0">
            <a:spAutoFit/>
          </a:bodyPr>
          <a:lstStyle/>
          <a:p>
            <a:r>
              <a:rPr lang="pt-PT" sz="2400" b="1" i="1" dirty="0" err="1" smtClean="0">
                <a:solidFill>
                  <a:srgbClr val="C00000"/>
                </a:solidFill>
              </a:rPr>
              <a:t>Themes</a:t>
            </a:r>
            <a:r>
              <a:rPr lang="pt-PT" sz="2400" b="1" i="1" dirty="0" smtClean="0">
                <a:solidFill>
                  <a:srgbClr val="C00000"/>
                </a:solidFill>
              </a:rPr>
              <a:t> </a:t>
            </a:r>
            <a:r>
              <a:rPr lang="pt-PT" sz="2400" b="1" i="1" dirty="0" err="1" smtClean="0">
                <a:solidFill>
                  <a:srgbClr val="C00000"/>
                </a:solidFill>
              </a:rPr>
              <a:t>realised</a:t>
            </a:r>
            <a:r>
              <a:rPr lang="pt-PT" sz="2400" b="1" i="1" dirty="0" smtClean="0">
                <a:solidFill>
                  <a:srgbClr val="C00000"/>
                </a:solidFill>
              </a:rPr>
              <a:t> </a:t>
            </a:r>
            <a:r>
              <a:rPr lang="pt-PT" sz="2400" b="1" i="1" dirty="0" err="1" smtClean="0">
                <a:solidFill>
                  <a:srgbClr val="C00000"/>
                </a:solidFill>
              </a:rPr>
              <a:t>by</a:t>
            </a:r>
            <a:r>
              <a:rPr lang="pt-PT" sz="2400" b="1" i="1" dirty="0" smtClean="0">
                <a:solidFill>
                  <a:srgbClr val="C00000"/>
                </a:solidFill>
              </a:rPr>
              <a:t> </a:t>
            </a:r>
            <a:r>
              <a:rPr lang="pt-PT" sz="2400" b="1" i="1" dirty="0" err="1" smtClean="0">
                <a:solidFill>
                  <a:srgbClr val="C00000"/>
                </a:solidFill>
              </a:rPr>
              <a:t>complex</a:t>
            </a:r>
            <a:r>
              <a:rPr lang="pt-PT" sz="2400" b="1" i="1" dirty="0" smtClean="0">
                <a:solidFill>
                  <a:srgbClr val="C00000"/>
                </a:solidFill>
              </a:rPr>
              <a:t> nominal </a:t>
            </a:r>
            <a:r>
              <a:rPr lang="pt-PT" sz="2400" b="1" i="1" dirty="0" err="1" smtClean="0">
                <a:solidFill>
                  <a:srgbClr val="C00000"/>
                </a:solidFill>
              </a:rPr>
              <a:t>groups</a:t>
            </a:r>
            <a:endParaRPr lang="en-GB" sz="2400" b="1" i="1" dirty="0">
              <a:solidFill>
                <a:srgbClr val="C00000"/>
              </a:solidFill>
            </a:endParaRPr>
          </a:p>
        </p:txBody>
      </p:sp>
      <p:sp>
        <p:nvSpPr>
          <p:cNvPr id="7" name="Oval 6"/>
          <p:cNvSpPr/>
          <p:nvPr/>
        </p:nvSpPr>
        <p:spPr>
          <a:xfrm>
            <a:off x="134112" y="2157984"/>
            <a:ext cx="585216" cy="463296"/>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134112" y="2529840"/>
            <a:ext cx="2115312" cy="463296"/>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F22735EE-5EDA-466A-9ABB-96CA79D4F59E}" type="slidenum">
              <a:rPr lang="en-GB" smtClean="0"/>
              <a:t>14</a:t>
            </a:fld>
            <a:endParaRPr lang="en-GB"/>
          </a:p>
        </p:txBody>
      </p:sp>
    </p:spTree>
    <p:extLst>
      <p:ext uri="{BB962C8B-B14F-4D97-AF65-F5344CB8AC3E}">
        <p14:creationId xmlns:p14="http://schemas.microsoft.com/office/powerpoint/2010/main" val="285955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2291577581"/>
              </p:ext>
            </p:extLst>
          </p:nvPr>
        </p:nvGraphicFramePr>
        <p:xfrm>
          <a:off x="243840" y="280416"/>
          <a:ext cx="11204448" cy="6317274"/>
        </p:xfrm>
        <a:graphic>
          <a:graphicData uri="http://schemas.openxmlformats.org/drawingml/2006/table">
            <a:tbl>
              <a:tblPr firstRow="1" firstCol="1" bandRow="1">
                <a:tableStyleId>{BC89EF96-8CEA-46FF-86C4-4CE0E7609802}</a:tableStyleId>
              </a:tblPr>
              <a:tblGrid>
                <a:gridCol w="8700151"/>
                <a:gridCol w="2504297"/>
              </a:tblGrid>
              <a:tr h="1679444">
                <a:tc>
                  <a:txBody>
                    <a:bodyPr/>
                    <a:lstStyle/>
                    <a:p>
                      <a:pPr algn="just">
                        <a:lnSpc>
                          <a:spcPct val="115000"/>
                        </a:lnSpc>
                        <a:spcAft>
                          <a:spcPts val="0"/>
                        </a:spcAft>
                      </a:pPr>
                      <a:r>
                        <a:rPr lang="en-GB" sz="2400" b="0" dirty="0" err="1">
                          <a:effectLst/>
                        </a:rPr>
                        <a:t>Chocky’s</a:t>
                      </a:r>
                      <a:r>
                        <a:rPr lang="en-GB" sz="2400" b="0" dirty="0">
                          <a:effectLst/>
                        </a:rPr>
                        <a:t> view [that mankind is wasting his reserves of fuel] is almost as valid today as when the novel was published in 1968.</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2400" b="1" dirty="0">
                          <a:effectLst/>
                        </a:rPr>
                        <a:t>[statement of issue embedded in]</a:t>
                      </a:r>
                    </a:p>
                    <a:p>
                      <a:pPr algn="just">
                        <a:lnSpc>
                          <a:spcPct val="115000"/>
                        </a:lnSpc>
                        <a:spcAft>
                          <a:spcPts val="0"/>
                        </a:spcAft>
                      </a:pPr>
                      <a:r>
                        <a:rPr lang="en-GB" sz="2400" b="1" dirty="0">
                          <a:effectLst/>
                        </a:rPr>
                        <a:t>Thesis </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7231">
                <a:tc>
                  <a:txBody>
                    <a:bodyPr/>
                    <a:lstStyle/>
                    <a:p>
                      <a:pPr algn="just">
                        <a:lnSpc>
                          <a:spcPct val="115000"/>
                        </a:lnSpc>
                        <a:spcAft>
                          <a:spcPts val="0"/>
                        </a:spcAft>
                      </a:pPr>
                      <a:r>
                        <a:rPr lang="en-GB" sz="2400" b="0" dirty="0">
                          <a:effectLst/>
                        </a:rPr>
                        <a:t>The management of natural resources is a complex task but it is not always carried out efficiently by those in charge of it.</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rPr>
                        <a:t>Claim 1</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1125">
                <a:tc>
                  <a:txBody>
                    <a:bodyPr/>
                    <a:lstStyle/>
                    <a:p>
                      <a:pPr algn="just">
                        <a:lnSpc>
                          <a:spcPct val="115000"/>
                        </a:lnSpc>
                        <a:spcAft>
                          <a:spcPts val="0"/>
                        </a:spcAft>
                      </a:pPr>
                      <a:r>
                        <a:rPr lang="en-GB" sz="2400" b="0" dirty="0">
                          <a:effectLst/>
                        </a:rPr>
                        <a:t>Nevertheless,</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rPr>
                        <a:t>(conjunction)</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27231">
                <a:tc>
                  <a:txBody>
                    <a:bodyPr/>
                    <a:lstStyle/>
                    <a:p>
                      <a:pPr algn="just">
                        <a:lnSpc>
                          <a:spcPct val="115000"/>
                        </a:lnSpc>
                        <a:spcAft>
                          <a:spcPts val="0"/>
                        </a:spcAft>
                      </a:pPr>
                      <a:r>
                        <a:rPr lang="en-GB" sz="2400" b="0" dirty="0">
                          <a:effectLst/>
                        </a:rPr>
                        <a:t>people may now finally be acknowledging the mistakes they have committed and be trying to change.</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rPr>
                        <a:t>Claim 2</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31658">
                <a:tc>
                  <a:txBody>
                    <a:bodyPr/>
                    <a:lstStyle/>
                    <a:p>
                      <a:pPr algn="just">
                        <a:lnSpc>
                          <a:spcPct val="115000"/>
                        </a:lnSpc>
                        <a:spcAft>
                          <a:spcPts val="0"/>
                        </a:spcAft>
                      </a:pPr>
                      <a:r>
                        <a:rPr lang="en-GB" sz="2400" b="0" dirty="0">
                          <a:effectLst/>
                        </a:rPr>
                        <a:t>This growing awareness of the need to explore and manage natural resources in a more viable way is reflected in the text “Oil prices lift demand for hybrids”, which describes how society is adapting to the changes in oil markets and trying to use less gas and more electricity. There is evidence that more people are prepared to pay a premium for a “greener” form of transportation.</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rPr>
                        <a:t>Evidence for claim 2</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Slide Number Placeholder 1"/>
          <p:cNvSpPr>
            <a:spLocks noGrp="1"/>
          </p:cNvSpPr>
          <p:nvPr>
            <p:ph type="sldNum" sz="quarter" idx="12"/>
          </p:nvPr>
        </p:nvSpPr>
        <p:spPr/>
        <p:txBody>
          <a:bodyPr/>
          <a:lstStyle/>
          <a:p>
            <a:fld id="{F22735EE-5EDA-466A-9ABB-96CA79D4F59E}" type="slidenum">
              <a:rPr lang="en-GB" smtClean="0"/>
              <a:t>15</a:t>
            </a:fld>
            <a:endParaRPr lang="en-GB"/>
          </a:p>
        </p:txBody>
      </p:sp>
    </p:spTree>
    <p:extLst>
      <p:ext uri="{BB962C8B-B14F-4D97-AF65-F5344CB8AC3E}">
        <p14:creationId xmlns:p14="http://schemas.microsoft.com/office/powerpoint/2010/main" val="3767933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775774052"/>
              </p:ext>
            </p:extLst>
          </p:nvPr>
        </p:nvGraphicFramePr>
        <p:xfrm>
          <a:off x="121920" y="85341"/>
          <a:ext cx="11911584" cy="6498350"/>
        </p:xfrm>
        <a:graphic>
          <a:graphicData uri="http://schemas.openxmlformats.org/drawingml/2006/table">
            <a:tbl>
              <a:tblPr firstRow="1" firstCol="1" bandRow="1">
                <a:tableStyleId>{5C22544A-7EE6-4342-B048-85BDC9FD1C3A}</a:tableStyleId>
              </a:tblPr>
              <a:tblGrid>
                <a:gridCol w="950520"/>
                <a:gridCol w="10961064"/>
              </a:tblGrid>
              <a:tr h="682755">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gn="just">
                        <a:lnSpc>
                          <a:spcPct val="100000"/>
                        </a:lnSpc>
                        <a:spcAft>
                          <a:spcPts val="0"/>
                        </a:spcAft>
                      </a:pPr>
                      <a:r>
                        <a:rPr lang="en-GB" sz="2000" dirty="0">
                          <a:effectLst/>
                        </a:rPr>
                        <a:t>First of all, I think that it’s extremely difficult to discuss this subject, since it almost requires a philosophical approach, for lack of a better term, so I decided to share a personal view on the topic.</a:t>
                      </a:r>
                      <a:endParaRPr lang="en-GB"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552703">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As long as I can remember, I’ve been asked, in school, to share my opinion toward the management of natural resources.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552703">
                <a:tc>
                  <a:txBody>
                    <a:bodyPr/>
                    <a:lstStyle/>
                    <a:p>
                      <a:pPr>
                        <a:lnSpc>
                          <a:spcPct val="100000"/>
                        </a:lnSpc>
                        <a:spcAft>
                          <a:spcPts val="0"/>
                        </a:spcAft>
                      </a:pPr>
                      <a:r>
                        <a:rPr lang="en-GB" sz="2000" dirty="0">
                          <a:effectLst/>
                        </a:rPr>
                        <a:t>Idea 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Sometimes I wonder if we have all the information necessary to develop such opinions, even when we are supposed to make a simple analysis.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394213">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What I can say is that with all the information that’s stored in my brain and based on my beliefs,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I don’t think that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382021">
                <a:tc>
                  <a:txBody>
                    <a:bodyPr/>
                    <a:lstStyle/>
                    <a:p>
                      <a:pPr>
                        <a:lnSpc>
                          <a:spcPct val="100000"/>
                        </a:lnSpc>
                        <a:spcAft>
                          <a:spcPts val="0"/>
                        </a:spcAft>
                      </a:pPr>
                      <a:r>
                        <a:rPr lang="en-GB" sz="2000" dirty="0">
                          <a:effectLst/>
                        </a:rPr>
                        <a:t>Idea 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the people responsible for managing natural resources are doing such a good job,</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4</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so you could say that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I agree with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err="1">
                          <a:effectLst/>
                        </a:rPr>
                        <a:t>Chocky’s</a:t>
                      </a:r>
                      <a:r>
                        <a:rPr lang="en-GB" sz="2000" dirty="0">
                          <a:effectLst/>
                        </a:rPr>
                        <a:t> analysis.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Idea 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I like to believe that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394198">
                <a:tc>
                  <a:txBody>
                    <a:bodyPr/>
                    <a:lstStyle/>
                    <a:p>
                      <a:pPr>
                        <a:lnSpc>
                          <a:spcPct val="100000"/>
                        </a:lnSpc>
                        <a:spcAft>
                          <a:spcPts val="0"/>
                        </a:spcAft>
                      </a:pPr>
                      <a:r>
                        <a:rPr lang="en-GB" sz="2000" dirty="0">
                          <a:effectLst/>
                        </a:rPr>
                        <a:t>Idea 8</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people, after many years, are finally acknowledging the mistakes they’ve committed and are trying to change,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276353">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So</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r h="1381761">
                <a:tc>
                  <a:txBody>
                    <a:bodyPr/>
                    <a:lstStyle/>
                    <a:p>
                      <a:pPr>
                        <a:lnSpc>
                          <a:spcPct val="100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c>
                  <a:txBody>
                    <a:bodyPr/>
                    <a:lstStyle/>
                    <a:p>
                      <a:pPr>
                        <a:lnSpc>
                          <a:spcPct val="100000"/>
                        </a:lnSpc>
                        <a:spcAft>
                          <a:spcPts val="0"/>
                        </a:spcAft>
                      </a:pPr>
                      <a:r>
                        <a:rPr lang="en-GB" sz="2000" dirty="0">
                          <a:effectLst/>
                        </a:rPr>
                        <a:t>this can only demonstrate the growing awareness of the need to explore and manage natural resources in a more viable way. The text “Oil prices lift demand for hybrids” is related with this idea since it depicts how society is adapting to the changes in oil markets and trying to use less gas and more electricity, which is a “greener” way of transportation.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496" marR="64496" marT="0" marB="0"/>
                </a:tc>
              </a:tr>
            </a:tbl>
          </a:graphicData>
        </a:graphic>
      </p:graphicFrame>
      <p:sp>
        <p:nvSpPr>
          <p:cNvPr id="2" name="Slide Number Placeholder 1"/>
          <p:cNvSpPr>
            <a:spLocks noGrp="1"/>
          </p:cNvSpPr>
          <p:nvPr>
            <p:ph type="sldNum" sz="quarter" idx="12"/>
          </p:nvPr>
        </p:nvSpPr>
        <p:spPr/>
        <p:txBody>
          <a:bodyPr/>
          <a:lstStyle/>
          <a:p>
            <a:fld id="{F22735EE-5EDA-466A-9ABB-96CA79D4F59E}" type="slidenum">
              <a:rPr lang="en-GB" smtClean="0"/>
              <a:t>16</a:t>
            </a:fld>
            <a:endParaRPr lang="en-GB"/>
          </a:p>
        </p:txBody>
      </p:sp>
    </p:spTree>
    <p:extLst>
      <p:ext uri="{BB962C8B-B14F-4D97-AF65-F5344CB8AC3E}">
        <p14:creationId xmlns:p14="http://schemas.microsoft.com/office/powerpoint/2010/main" val="1939594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4130326857"/>
              </p:ext>
            </p:extLst>
          </p:nvPr>
        </p:nvGraphicFramePr>
        <p:xfrm>
          <a:off x="97536" y="134108"/>
          <a:ext cx="11899391" cy="6540690"/>
        </p:xfrm>
        <a:graphic>
          <a:graphicData uri="http://schemas.openxmlformats.org/drawingml/2006/table">
            <a:tbl>
              <a:tblPr firstRow="1" firstCol="1" bandRow="1">
                <a:tableStyleId>{5C22544A-7EE6-4342-B048-85BDC9FD1C3A}</a:tableStyleId>
              </a:tblPr>
              <a:tblGrid>
                <a:gridCol w="1114886"/>
                <a:gridCol w="5602906"/>
                <a:gridCol w="5181599"/>
              </a:tblGrid>
              <a:tr h="315870">
                <a:tc>
                  <a:txBody>
                    <a:bodyPr/>
                    <a:lstStyle/>
                    <a:p>
                      <a:pPr algn="just">
                        <a:lnSpc>
                          <a:spcPct val="115000"/>
                        </a:lnSpc>
                        <a:spcAft>
                          <a:spcPts val="0"/>
                        </a:spcAft>
                      </a:pPr>
                      <a:r>
                        <a:rPr lang="en-GB" sz="1600" dirty="0">
                          <a:effectLst/>
                        </a:rPr>
                        <a:t>Idea 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Chocky’s view that mankind is wasting his reserves of fuel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Chocky’s analysis.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287154">
                <a:tc>
                  <a:txBody>
                    <a:bodyPr/>
                    <a:lstStyle/>
                    <a:p>
                      <a:pPr algn="just">
                        <a:lnSpc>
                          <a:spcPct val="115000"/>
                        </a:lnSpc>
                        <a:spcAft>
                          <a:spcPts val="0"/>
                        </a:spcAft>
                      </a:pPr>
                      <a:r>
                        <a:rPr lang="en-GB" sz="1600" dirty="0">
                          <a:effectLst/>
                        </a:rPr>
                        <a:t>Idea 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 agree with</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Idea 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almost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so you could say that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315870">
                <a:tc>
                  <a:txBody>
                    <a:bodyPr/>
                    <a:lstStyle/>
                    <a:p>
                      <a:pPr algn="just">
                        <a:lnSpc>
                          <a:spcPct val="115000"/>
                        </a:lnSpc>
                        <a:spcAft>
                          <a:spcPts val="0"/>
                        </a:spcAft>
                      </a:pPr>
                      <a:r>
                        <a:rPr lang="en-GB" sz="1600" dirty="0">
                          <a:effectLst/>
                        </a:rPr>
                        <a:t>…idea 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as valid today as when the novel was published in 1968.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 agree with</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711917">
                <a:tc>
                  <a:txBody>
                    <a:bodyPr/>
                    <a:lstStyle/>
                    <a:p>
                      <a:pPr algn="just">
                        <a:lnSpc>
                          <a:spcPct val="115000"/>
                        </a:lnSpc>
                        <a:spcAft>
                          <a:spcPts val="0"/>
                        </a:spcAft>
                      </a:pPr>
                      <a:r>
                        <a:rPr lang="en-GB" sz="1600" dirty="0">
                          <a:effectLst/>
                        </a:rPr>
                        <a:t>Idea 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The management of natural resources is a complex task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Sometimes I wonder if we have all the information necessary to develop such opinions, even when we are supposed to make a simple analysis.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but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473803">
                <a:tc>
                  <a:txBody>
                    <a:bodyPr/>
                    <a:lstStyle/>
                    <a:p>
                      <a:pPr algn="just">
                        <a:lnSpc>
                          <a:spcPct val="115000"/>
                        </a:lnSpc>
                        <a:spcAft>
                          <a:spcPts val="0"/>
                        </a:spcAft>
                      </a:pPr>
                      <a:r>
                        <a:rPr lang="en-GB" sz="1600" dirty="0">
                          <a:effectLst/>
                        </a:rPr>
                        <a:t>Idea 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it is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nSpc>
                          <a:spcPct val="115000"/>
                        </a:lnSpc>
                        <a:spcAft>
                          <a:spcPts val="0"/>
                        </a:spcAft>
                      </a:pPr>
                      <a:r>
                        <a:rPr lang="en-GB" sz="1600">
                          <a:effectLst/>
                        </a:rPr>
                        <a:t>that the people responsible for managing natural resources are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Idea 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not always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 don’t think that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287154">
                <a:tc>
                  <a:txBody>
                    <a:bodyPr/>
                    <a:lstStyle/>
                    <a:p>
                      <a:pPr algn="just">
                        <a:lnSpc>
                          <a:spcPct val="115000"/>
                        </a:lnSpc>
                        <a:spcAft>
                          <a:spcPts val="0"/>
                        </a:spcAft>
                      </a:pPr>
                      <a:r>
                        <a:rPr lang="en-GB" sz="1600" dirty="0">
                          <a:effectLst/>
                        </a:rPr>
                        <a:t>…idea 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carried out efficiently by those in charge of it.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doing such a good job,</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Nevertheless,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287154">
                <a:tc>
                  <a:txBody>
                    <a:bodyPr/>
                    <a:lstStyle/>
                    <a:p>
                      <a:pPr algn="just">
                        <a:lnSpc>
                          <a:spcPct val="115000"/>
                        </a:lnSpc>
                        <a:spcAft>
                          <a:spcPts val="0"/>
                        </a:spcAft>
                      </a:pPr>
                      <a:r>
                        <a:rPr lang="en-GB" sz="1600" dirty="0">
                          <a:effectLst/>
                        </a:rPr>
                        <a:t>Idea 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people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dirty="0">
                          <a:effectLst/>
                        </a:rPr>
                        <a:t>people,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57934">
                <a:tc>
                  <a:txBody>
                    <a:bodyPr/>
                    <a:lstStyle/>
                    <a:p>
                      <a:pPr algn="just">
                        <a:lnSpc>
                          <a:spcPct val="115000"/>
                        </a:lnSpc>
                        <a:spcAft>
                          <a:spcPts val="0"/>
                        </a:spcAft>
                      </a:pPr>
                      <a:r>
                        <a:rPr lang="en-GB" sz="1600" dirty="0">
                          <a:effectLst/>
                        </a:rPr>
                        <a:t>Idea 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may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I like to believe that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476397">
                <a:tc>
                  <a:txBody>
                    <a:bodyPr/>
                    <a:lstStyle/>
                    <a:p>
                      <a:pPr algn="just">
                        <a:lnSpc>
                          <a:spcPct val="115000"/>
                        </a:lnSpc>
                        <a:spcAft>
                          <a:spcPts val="0"/>
                        </a:spcAft>
                      </a:pPr>
                      <a:r>
                        <a:rPr lang="en-GB" sz="1600" dirty="0">
                          <a:effectLst/>
                        </a:rPr>
                        <a:t>…idea 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now finally be acknowledging the mistakes they have committed and be trying to change.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a:effectLst/>
                        </a:rPr>
                        <a:t>after many years, are finally acknowledging the mistakes they’ve committed and are trying to change,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r h="1426464">
                <a:tc>
                  <a:txBody>
                    <a:bodyPr/>
                    <a:lstStyle/>
                    <a:p>
                      <a:pPr algn="just">
                        <a:lnSpc>
                          <a:spcPct val="1150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dirty="0">
                          <a:effectLst/>
                        </a:rPr>
                        <a:t>This growing awareness of the need to explore and manage natural resources in a more viable way is reflected in the text “Oil prices lift demand for hybrids”, which describes how society is adapting to the changes in oil markets and trying to use less gas and more electricity. There is evidence that more people are prepared to pay a premium for a “greener” form of transportation.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c>
                  <a:txBody>
                    <a:bodyPr/>
                    <a:lstStyle/>
                    <a:p>
                      <a:pPr algn="just">
                        <a:lnSpc>
                          <a:spcPct val="115000"/>
                        </a:lnSpc>
                        <a:spcAft>
                          <a:spcPts val="0"/>
                        </a:spcAft>
                      </a:pPr>
                      <a:r>
                        <a:rPr lang="en-GB" sz="1600" dirty="0">
                          <a:effectLst/>
                        </a:rPr>
                        <a:t>so this can only demonstrate the growing awareness of the need to explore and manage natural resources in a more viable way. The text “Oil prices lift demand for hybrids” is related with this idea since it depicts how society is adapting to the changes in oil markets and trying to use less gas and more electricity, which is a “greener” way of transportation.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7340" marR="37340" marT="0" marB="0"/>
                </a:tc>
              </a:tr>
            </a:tbl>
          </a:graphicData>
        </a:graphic>
      </p:graphicFrame>
      <p:sp>
        <p:nvSpPr>
          <p:cNvPr id="2" name="Slide Number Placeholder 1"/>
          <p:cNvSpPr>
            <a:spLocks noGrp="1"/>
          </p:cNvSpPr>
          <p:nvPr>
            <p:ph type="sldNum" sz="quarter" idx="12"/>
          </p:nvPr>
        </p:nvSpPr>
        <p:spPr/>
        <p:txBody>
          <a:bodyPr/>
          <a:lstStyle/>
          <a:p>
            <a:fld id="{F22735EE-5EDA-466A-9ABB-96CA79D4F59E}" type="slidenum">
              <a:rPr lang="en-GB" smtClean="0"/>
              <a:t>17</a:t>
            </a:fld>
            <a:endParaRPr lang="en-GB"/>
          </a:p>
        </p:txBody>
      </p:sp>
      <p:sp>
        <p:nvSpPr>
          <p:cNvPr id="3" name="TextBox 2"/>
          <p:cNvSpPr txBox="1"/>
          <p:nvPr/>
        </p:nvSpPr>
        <p:spPr>
          <a:xfrm>
            <a:off x="3317631" y="1430217"/>
            <a:ext cx="3352800" cy="2215991"/>
          </a:xfrm>
          <a:prstGeom prst="rect">
            <a:avLst/>
          </a:prstGeom>
          <a:solidFill>
            <a:srgbClr val="FFFF00"/>
          </a:solidFill>
        </p:spPr>
        <p:txBody>
          <a:bodyPr wrap="square" rtlCol="0">
            <a:spAutoFit/>
          </a:bodyPr>
          <a:lstStyle/>
          <a:p>
            <a:r>
              <a:rPr lang="en-GB" sz="2000" b="1" dirty="0">
                <a:solidFill>
                  <a:srgbClr val="C00000"/>
                </a:solidFill>
              </a:rPr>
              <a:t>Interpersonal marks of opinion such as ‘I think, I believe’ are reformulated as modal verbs (e.g. may, might) and adverbs (e.g. almost, always).</a:t>
            </a:r>
            <a:endParaRPr lang="pt-PT" sz="2000" b="1" dirty="0">
              <a:solidFill>
                <a:srgbClr val="C00000"/>
              </a:solidFill>
            </a:endParaRPr>
          </a:p>
          <a:p>
            <a:endParaRPr lang="pt-PT" dirty="0"/>
          </a:p>
        </p:txBody>
      </p:sp>
    </p:spTree>
    <p:extLst>
      <p:ext uri="{BB962C8B-B14F-4D97-AF65-F5344CB8AC3E}">
        <p14:creationId xmlns:p14="http://schemas.microsoft.com/office/powerpoint/2010/main" val="58541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3600" b="1" dirty="0" err="1" smtClean="0">
                <a:solidFill>
                  <a:srgbClr val="0070C0"/>
                </a:solidFill>
              </a:rPr>
              <a:t>Interpersonal</a:t>
            </a:r>
            <a:r>
              <a:rPr lang="pt-PT" sz="3600" b="1" dirty="0" smtClean="0">
                <a:solidFill>
                  <a:srgbClr val="0070C0"/>
                </a:solidFill>
              </a:rPr>
              <a:t> </a:t>
            </a:r>
            <a:r>
              <a:rPr lang="pt-PT" sz="3600" b="1" dirty="0" err="1" smtClean="0">
                <a:solidFill>
                  <a:srgbClr val="0070C0"/>
                </a:solidFill>
              </a:rPr>
              <a:t>consequences</a:t>
            </a:r>
            <a:r>
              <a:rPr lang="pt-PT" sz="3600" b="1" dirty="0" smtClean="0">
                <a:solidFill>
                  <a:srgbClr val="0070C0"/>
                </a:solidFill>
              </a:rPr>
              <a:t> </a:t>
            </a:r>
            <a:r>
              <a:rPr lang="pt-PT" sz="3600" b="1" dirty="0" err="1" smtClean="0">
                <a:solidFill>
                  <a:srgbClr val="0070C0"/>
                </a:solidFill>
              </a:rPr>
              <a:t>of</a:t>
            </a:r>
            <a:r>
              <a:rPr lang="pt-PT" sz="3600" b="1" dirty="0" smtClean="0">
                <a:solidFill>
                  <a:srgbClr val="0070C0"/>
                </a:solidFill>
              </a:rPr>
              <a:t> </a:t>
            </a:r>
            <a:r>
              <a:rPr lang="pt-PT" sz="3600" b="1" dirty="0" err="1" smtClean="0">
                <a:solidFill>
                  <a:srgbClr val="0070C0"/>
                </a:solidFill>
              </a:rPr>
              <a:t>Thematic</a:t>
            </a:r>
            <a:r>
              <a:rPr lang="pt-PT" sz="3600" b="1" dirty="0" smtClean="0">
                <a:solidFill>
                  <a:srgbClr val="0070C0"/>
                </a:solidFill>
              </a:rPr>
              <a:t> </a:t>
            </a:r>
            <a:r>
              <a:rPr lang="pt-PT" sz="3600" b="1" dirty="0" err="1" smtClean="0">
                <a:solidFill>
                  <a:srgbClr val="0070C0"/>
                </a:solidFill>
              </a:rPr>
              <a:t>choice</a:t>
            </a:r>
            <a:endParaRPr lang="pt-PT" sz="3600" b="1" dirty="0">
              <a:solidFill>
                <a:srgbClr val="0070C0"/>
              </a:solidFill>
            </a:endParaRPr>
          </a:p>
        </p:txBody>
      </p:sp>
      <p:sp>
        <p:nvSpPr>
          <p:cNvPr id="3" name="Content Placeholder 2"/>
          <p:cNvSpPr>
            <a:spLocks noGrp="1"/>
          </p:cNvSpPr>
          <p:nvPr>
            <p:ph idx="1"/>
          </p:nvPr>
        </p:nvSpPr>
        <p:spPr>
          <a:xfrm>
            <a:off x="623392" y="1564433"/>
            <a:ext cx="10972800" cy="4525963"/>
          </a:xfrm>
          <a:ln w="28575">
            <a:solidFill>
              <a:schemeClr val="tx1"/>
            </a:solidFill>
          </a:ln>
        </p:spPr>
        <p:txBody>
          <a:bodyPr/>
          <a:lstStyle/>
          <a:p>
            <a:pPr marL="0" indent="0">
              <a:buNone/>
            </a:pPr>
            <a:r>
              <a:rPr lang="pt-PT" dirty="0" smtClean="0"/>
              <a:t>In </a:t>
            </a:r>
            <a:r>
              <a:rPr lang="pt-PT" dirty="0" err="1" smtClean="0"/>
              <a:t>the</a:t>
            </a:r>
            <a:r>
              <a:rPr lang="pt-PT" dirty="0" smtClean="0"/>
              <a:t> </a:t>
            </a:r>
            <a:r>
              <a:rPr lang="pt-PT" dirty="0" err="1" smtClean="0"/>
              <a:t>images</a:t>
            </a:r>
            <a:r>
              <a:rPr lang="pt-PT" dirty="0" smtClean="0"/>
              <a:t> </a:t>
            </a:r>
            <a:r>
              <a:rPr lang="pt-PT" dirty="0" err="1" smtClean="0"/>
              <a:t>below</a:t>
            </a:r>
            <a:r>
              <a:rPr lang="pt-PT" dirty="0" smtClean="0"/>
              <a:t> </a:t>
            </a:r>
            <a:r>
              <a:rPr lang="pt-PT" dirty="0" err="1" smtClean="0"/>
              <a:t>we</a:t>
            </a:r>
            <a:r>
              <a:rPr lang="pt-PT" dirty="0" smtClean="0"/>
              <a:t> can </a:t>
            </a:r>
            <a:r>
              <a:rPr lang="pt-PT" dirty="0" err="1" smtClean="0"/>
              <a:t>see</a:t>
            </a:r>
            <a:r>
              <a:rPr lang="pt-PT" dirty="0" smtClean="0"/>
              <a:t> </a:t>
            </a:r>
            <a:r>
              <a:rPr lang="pt-PT" dirty="0" err="1"/>
              <a:t>S</a:t>
            </a:r>
            <a:r>
              <a:rPr lang="pt-PT" dirty="0" err="1" smtClean="0"/>
              <a:t>hell’s</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from</a:t>
            </a:r>
            <a:r>
              <a:rPr lang="pt-PT" dirty="0" smtClean="0"/>
              <a:t> 2004 </a:t>
            </a:r>
            <a:r>
              <a:rPr lang="pt-PT" dirty="0" err="1" smtClean="0"/>
              <a:t>and</a:t>
            </a:r>
            <a:r>
              <a:rPr lang="pt-PT" dirty="0" smtClean="0"/>
              <a:t> 2005.</a:t>
            </a:r>
          </a:p>
          <a:p>
            <a:pPr marL="0" indent="0">
              <a:buNone/>
            </a:pPr>
            <a:endParaRPr lang="pt-PT" dirty="0"/>
          </a:p>
          <a:p>
            <a:pPr marL="0" indent="0">
              <a:buNone/>
            </a:pPr>
            <a:endParaRPr lang="pt-PT" dirty="0" smtClean="0">
              <a:solidFill>
                <a:srgbClr val="00B050"/>
              </a:solidFill>
            </a:endParaRPr>
          </a:p>
          <a:p>
            <a:pPr marL="0" indent="0">
              <a:buNone/>
            </a:pPr>
            <a:r>
              <a:rPr lang="pt-PT" dirty="0" err="1" smtClean="0">
                <a:solidFill>
                  <a:srgbClr val="00B050"/>
                </a:solidFill>
              </a:rPr>
              <a:t>Theme</a:t>
            </a:r>
            <a:r>
              <a:rPr lang="pt-PT" dirty="0" smtClean="0">
                <a:solidFill>
                  <a:srgbClr val="00B050"/>
                </a:solidFill>
              </a:rPr>
              <a:t> = </a:t>
            </a:r>
            <a:r>
              <a:rPr lang="pt-PT" dirty="0" err="1" smtClean="0">
                <a:solidFill>
                  <a:srgbClr val="00B050"/>
                </a:solidFill>
              </a:rPr>
              <a:t>prepositional</a:t>
            </a:r>
            <a:r>
              <a:rPr lang="pt-PT" dirty="0" smtClean="0">
                <a:solidFill>
                  <a:srgbClr val="00B050"/>
                </a:solidFill>
              </a:rPr>
              <a:t> </a:t>
            </a:r>
            <a:r>
              <a:rPr lang="pt-PT" dirty="0" err="1" smtClean="0">
                <a:solidFill>
                  <a:srgbClr val="00B050"/>
                </a:solidFill>
              </a:rPr>
              <a:t>phrase</a:t>
            </a:r>
            <a:endParaRPr lang="pt-PT" dirty="0">
              <a:solidFill>
                <a:srgbClr val="00B050"/>
              </a:solidFill>
            </a:endParaRPr>
          </a:p>
          <a:p>
            <a:pPr marL="0" indent="0">
              <a:spcBef>
                <a:spcPts val="1200"/>
              </a:spcBef>
              <a:buNone/>
            </a:pPr>
            <a:r>
              <a:rPr lang="pt-PT" dirty="0"/>
              <a:t>	</a:t>
            </a:r>
            <a:r>
              <a:rPr lang="pt-PT" dirty="0" smtClean="0"/>
              <a:t>		</a:t>
            </a:r>
            <a:r>
              <a:rPr lang="pt-PT" dirty="0" err="1" smtClean="0">
                <a:solidFill>
                  <a:srgbClr val="FFC000"/>
                </a:solidFill>
              </a:rPr>
              <a:t>subject</a:t>
            </a:r>
            <a:r>
              <a:rPr lang="pt-PT" dirty="0" smtClean="0">
                <a:solidFill>
                  <a:srgbClr val="FFC000"/>
                </a:solidFill>
              </a:rPr>
              <a:t> = </a:t>
            </a:r>
            <a:r>
              <a:rPr lang="pt-PT" dirty="0" err="1" smtClean="0">
                <a:solidFill>
                  <a:srgbClr val="FFC000"/>
                </a:solidFill>
              </a:rPr>
              <a:t>human</a:t>
            </a:r>
            <a:r>
              <a:rPr lang="pt-PT" dirty="0" smtClean="0">
                <a:solidFill>
                  <a:srgbClr val="FFC000"/>
                </a:solidFill>
              </a:rPr>
              <a:t> </a:t>
            </a:r>
            <a:r>
              <a:rPr lang="pt-PT" dirty="0" smtClean="0"/>
              <a:t>	</a:t>
            </a:r>
          </a:p>
          <a:p>
            <a:pPr marL="0" indent="0">
              <a:buNone/>
            </a:pPr>
            <a:endParaRPr lang="pt-PT" dirty="0" smtClean="0">
              <a:solidFill>
                <a:srgbClr val="00B0F0"/>
              </a:solidFill>
            </a:endParaRPr>
          </a:p>
          <a:p>
            <a:pPr marL="0" indent="0">
              <a:buNone/>
            </a:pPr>
            <a:r>
              <a:rPr lang="pt-PT" dirty="0" smtClean="0">
                <a:solidFill>
                  <a:srgbClr val="00B0F0"/>
                </a:solidFill>
              </a:rPr>
              <a:t>more </a:t>
            </a:r>
            <a:r>
              <a:rPr lang="pt-PT" dirty="0" err="1" smtClean="0">
                <a:solidFill>
                  <a:srgbClr val="00B0F0"/>
                </a:solidFill>
              </a:rPr>
              <a:t>congruent</a:t>
            </a:r>
            <a:r>
              <a:rPr lang="pt-PT" dirty="0" smtClean="0">
                <a:solidFill>
                  <a:srgbClr val="00B0F0"/>
                </a:solidFill>
              </a:rPr>
              <a:t> </a:t>
            </a:r>
            <a:r>
              <a:rPr lang="pt-PT" dirty="0" smtClean="0">
                <a:solidFill>
                  <a:srgbClr val="00B0F0"/>
                </a:solidFill>
              </a:rPr>
              <a:t>mental </a:t>
            </a:r>
            <a:r>
              <a:rPr lang="pt-PT" dirty="0" err="1" smtClean="0">
                <a:solidFill>
                  <a:srgbClr val="00B0F0"/>
                </a:solidFill>
              </a:rPr>
              <a:t>or</a:t>
            </a:r>
            <a:r>
              <a:rPr lang="pt-PT" dirty="0" smtClean="0">
                <a:solidFill>
                  <a:srgbClr val="00B0F0"/>
                </a:solidFill>
              </a:rPr>
              <a:t> verbal </a:t>
            </a:r>
            <a:r>
              <a:rPr lang="pt-PT" dirty="0" err="1" smtClean="0">
                <a:solidFill>
                  <a:srgbClr val="00B0F0"/>
                </a:solidFill>
              </a:rPr>
              <a:t>process</a:t>
            </a:r>
            <a:r>
              <a:rPr lang="pt-PT" dirty="0" smtClean="0">
                <a:solidFill>
                  <a:srgbClr val="00B0F0"/>
                </a:solidFill>
              </a:rPr>
              <a:t> </a:t>
            </a:r>
            <a:r>
              <a:rPr lang="pt-PT" dirty="0" err="1" smtClean="0">
                <a:solidFill>
                  <a:srgbClr val="00B0F0"/>
                </a:solidFill>
              </a:rPr>
              <a:t>verb</a:t>
            </a:r>
            <a:endParaRPr lang="pt-PT" dirty="0">
              <a:solidFill>
                <a:srgbClr val="00B0F0"/>
              </a:solidFill>
            </a:endParaRPr>
          </a:p>
        </p:txBody>
      </p:sp>
      <p:sp>
        <p:nvSpPr>
          <p:cNvPr id="4" name="Oval 3"/>
          <p:cNvSpPr/>
          <p:nvPr/>
        </p:nvSpPr>
        <p:spPr>
          <a:xfrm>
            <a:off x="623392" y="1564432"/>
            <a:ext cx="3168352" cy="57606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Oval 4"/>
          <p:cNvSpPr/>
          <p:nvPr/>
        </p:nvSpPr>
        <p:spPr>
          <a:xfrm>
            <a:off x="3588447" y="1447201"/>
            <a:ext cx="864096" cy="576064"/>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Oval 5"/>
          <p:cNvSpPr/>
          <p:nvPr/>
        </p:nvSpPr>
        <p:spPr>
          <a:xfrm>
            <a:off x="4175787" y="1512712"/>
            <a:ext cx="1310614" cy="576064"/>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8" name="Straight Arrow Connector 7"/>
          <p:cNvCxnSpPr/>
          <p:nvPr/>
        </p:nvCxnSpPr>
        <p:spPr>
          <a:xfrm>
            <a:off x="1295467" y="2161937"/>
            <a:ext cx="0" cy="1216496"/>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cxnSp>
        <p:nvCxnSpPr>
          <p:cNvPr id="10" name="Straight Arrow Connector 9"/>
          <p:cNvCxnSpPr/>
          <p:nvPr/>
        </p:nvCxnSpPr>
        <p:spPr>
          <a:xfrm>
            <a:off x="4031698" y="2023265"/>
            <a:ext cx="0" cy="1576536"/>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2" name="Straight Arrow Connector 11"/>
          <p:cNvCxnSpPr/>
          <p:nvPr/>
        </p:nvCxnSpPr>
        <p:spPr>
          <a:xfrm flipH="1">
            <a:off x="2484161" y="2142051"/>
            <a:ext cx="1968382" cy="2429882"/>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82B43F04-85F3-4176-ADB5-C51B66E19824}" type="slidenum">
              <a:rPr lang="en-GB" smtClean="0"/>
              <a:t>18</a:t>
            </a:fld>
            <a:endParaRPr lang="en-GB"/>
          </a:p>
        </p:txBody>
      </p:sp>
    </p:spTree>
    <p:extLst>
      <p:ext uri="{BB962C8B-B14F-4D97-AF65-F5344CB8AC3E}">
        <p14:creationId xmlns:p14="http://schemas.microsoft.com/office/powerpoint/2010/main" val="248718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22114"/>
          </a:xfrm>
        </p:spPr>
        <p:txBody>
          <a:bodyPr>
            <a:normAutofit/>
          </a:bodyPr>
          <a:lstStyle/>
          <a:p>
            <a:r>
              <a:rPr lang="pt-PT" sz="3600" b="1" dirty="0" err="1" smtClean="0">
                <a:solidFill>
                  <a:srgbClr val="0070C0"/>
                </a:solidFill>
              </a:rPr>
              <a:t>Interpersonal</a:t>
            </a:r>
            <a:r>
              <a:rPr lang="pt-PT" sz="3600" b="1" dirty="0" smtClean="0">
                <a:solidFill>
                  <a:srgbClr val="0070C0"/>
                </a:solidFill>
              </a:rPr>
              <a:t> </a:t>
            </a:r>
            <a:r>
              <a:rPr lang="pt-PT" sz="3600" b="1" dirty="0" err="1" smtClean="0">
                <a:solidFill>
                  <a:srgbClr val="0070C0"/>
                </a:solidFill>
              </a:rPr>
              <a:t>consequences</a:t>
            </a:r>
            <a:r>
              <a:rPr lang="pt-PT" sz="3600" b="1" dirty="0" smtClean="0">
                <a:solidFill>
                  <a:srgbClr val="0070C0"/>
                </a:solidFill>
              </a:rPr>
              <a:t> </a:t>
            </a:r>
            <a:r>
              <a:rPr lang="pt-PT" sz="3600" b="1" dirty="0" err="1">
                <a:solidFill>
                  <a:srgbClr val="0070C0"/>
                </a:solidFill>
              </a:rPr>
              <a:t>of</a:t>
            </a:r>
            <a:r>
              <a:rPr lang="pt-PT" sz="3600" b="1" dirty="0">
                <a:solidFill>
                  <a:srgbClr val="0070C0"/>
                </a:solidFill>
              </a:rPr>
              <a:t> </a:t>
            </a:r>
            <a:r>
              <a:rPr lang="pt-PT" sz="3600" b="1" dirty="0" err="1">
                <a:solidFill>
                  <a:srgbClr val="0070C0"/>
                </a:solidFill>
              </a:rPr>
              <a:t>Thematic</a:t>
            </a:r>
            <a:r>
              <a:rPr lang="pt-PT" sz="3600" b="1" dirty="0">
                <a:solidFill>
                  <a:srgbClr val="0070C0"/>
                </a:solidFill>
              </a:rPr>
              <a:t> </a:t>
            </a:r>
            <a:r>
              <a:rPr lang="pt-PT" sz="3600" b="1" dirty="0" err="1">
                <a:solidFill>
                  <a:srgbClr val="0070C0"/>
                </a:solidFill>
              </a:rPr>
              <a:t>choice</a:t>
            </a:r>
            <a:endParaRPr lang="pt-PT" sz="3600" dirty="0"/>
          </a:p>
        </p:txBody>
      </p:sp>
      <p:sp>
        <p:nvSpPr>
          <p:cNvPr id="3" name="Content Placeholder 2"/>
          <p:cNvSpPr>
            <a:spLocks noGrp="1"/>
          </p:cNvSpPr>
          <p:nvPr>
            <p:ph idx="1"/>
          </p:nvPr>
        </p:nvSpPr>
        <p:spPr>
          <a:xfrm>
            <a:off x="873720" y="1720915"/>
            <a:ext cx="10515600" cy="4351338"/>
          </a:xfrm>
        </p:spPr>
        <p:txBody>
          <a:bodyPr/>
          <a:lstStyle/>
          <a:p>
            <a:pPr marL="0" indent="0">
              <a:buNone/>
            </a:pPr>
            <a:r>
              <a:rPr lang="pt-PT" dirty="0" smtClean="0"/>
              <a:t>In </a:t>
            </a:r>
            <a:r>
              <a:rPr lang="pt-PT" dirty="0" err="1" smtClean="0"/>
              <a:t>the</a:t>
            </a:r>
            <a:r>
              <a:rPr lang="pt-PT" dirty="0" smtClean="0"/>
              <a:t> </a:t>
            </a:r>
            <a:r>
              <a:rPr lang="pt-PT" dirty="0" err="1" smtClean="0"/>
              <a:t>images</a:t>
            </a:r>
            <a:r>
              <a:rPr lang="pt-PT" dirty="0" smtClean="0"/>
              <a:t> </a:t>
            </a:r>
            <a:r>
              <a:rPr lang="pt-PT" dirty="0" err="1" smtClean="0"/>
              <a:t>we</a:t>
            </a:r>
            <a:r>
              <a:rPr lang="pt-PT" dirty="0" smtClean="0"/>
              <a:t> can </a:t>
            </a:r>
            <a:r>
              <a:rPr lang="pt-PT" dirty="0" err="1" smtClean="0"/>
              <a:t>see</a:t>
            </a:r>
            <a:r>
              <a:rPr lang="pt-PT" dirty="0" smtClean="0"/>
              <a:t> </a:t>
            </a:r>
            <a:r>
              <a:rPr lang="pt-PT" dirty="0" err="1" smtClean="0"/>
              <a:t>Shell’s</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from</a:t>
            </a:r>
            <a:r>
              <a:rPr lang="pt-PT" dirty="0" smtClean="0"/>
              <a:t> 2004 </a:t>
            </a:r>
            <a:r>
              <a:rPr lang="pt-PT" dirty="0" err="1" smtClean="0"/>
              <a:t>and</a:t>
            </a:r>
            <a:r>
              <a:rPr lang="pt-PT" dirty="0" smtClean="0"/>
              <a:t> 2005.</a:t>
            </a:r>
          </a:p>
          <a:p>
            <a:endParaRPr lang="pt-PT" dirty="0"/>
          </a:p>
          <a:p>
            <a:pPr marL="0" indent="0">
              <a:buNone/>
            </a:pPr>
            <a:r>
              <a:rPr lang="pt-PT" sz="2400" b="1" dirty="0" smtClean="0">
                <a:solidFill>
                  <a:srgbClr val="FFC000"/>
                </a:solidFill>
              </a:rPr>
              <a:t>REFORMULATED AS NOMINAL GROUP (SUBJECT)</a:t>
            </a:r>
          </a:p>
          <a:p>
            <a:pPr marL="0" indent="0">
              <a:buNone/>
            </a:pPr>
            <a:r>
              <a:rPr lang="pt-PT" sz="2400" dirty="0"/>
              <a:t>	</a:t>
            </a:r>
            <a:r>
              <a:rPr lang="pt-PT" sz="2400" dirty="0" smtClean="0"/>
              <a:t>		   </a:t>
            </a:r>
            <a:r>
              <a:rPr lang="pt-PT" sz="2400" b="1" dirty="0" smtClean="0">
                <a:solidFill>
                  <a:srgbClr val="00B050"/>
                </a:solidFill>
              </a:rPr>
              <a:t>REFORMULATED AS VERB</a:t>
            </a:r>
          </a:p>
          <a:p>
            <a:pPr marL="0" indent="0">
              <a:buNone/>
            </a:pPr>
            <a:endParaRPr lang="pt-PT" dirty="0" smtClean="0"/>
          </a:p>
          <a:p>
            <a:pPr marL="0" indent="0">
              <a:buNone/>
            </a:pPr>
            <a:r>
              <a:rPr lang="pt-PT" dirty="0" smtClean="0"/>
              <a:t>Figures 1 </a:t>
            </a:r>
            <a:r>
              <a:rPr lang="pt-PT" dirty="0" err="1" smtClean="0"/>
              <a:t>and</a:t>
            </a:r>
            <a:r>
              <a:rPr lang="pt-PT" dirty="0" smtClean="0"/>
              <a:t> 2 show </a:t>
            </a:r>
            <a:r>
              <a:rPr lang="pt-PT" dirty="0" err="1" smtClean="0"/>
              <a:t>Shell’s</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from</a:t>
            </a:r>
            <a:r>
              <a:rPr lang="pt-PT" dirty="0" smtClean="0"/>
              <a:t> 2004 </a:t>
            </a:r>
            <a:r>
              <a:rPr lang="pt-PT" dirty="0" err="1" smtClean="0"/>
              <a:t>and</a:t>
            </a:r>
            <a:r>
              <a:rPr lang="pt-PT" dirty="0" smtClean="0"/>
              <a:t> 2005.</a:t>
            </a:r>
            <a:endParaRPr lang="pt-PT" dirty="0"/>
          </a:p>
        </p:txBody>
      </p:sp>
      <p:sp>
        <p:nvSpPr>
          <p:cNvPr id="4" name="Slide Number Placeholder 3"/>
          <p:cNvSpPr>
            <a:spLocks noGrp="1"/>
          </p:cNvSpPr>
          <p:nvPr>
            <p:ph type="sldNum" sz="quarter" idx="12"/>
          </p:nvPr>
        </p:nvSpPr>
        <p:spPr/>
        <p:txBody>
          <a:bodyPr/>
          <a:lstStyle/>
          <a:p>
            <a:fld id="{82B43F04-85F3-4176-ADB5-C51B66E19824}" type="slidenum">
              <a:rPr lang="en-GB" smtClean="0"/>
              <a:t>19</a:t>
            </a:fld>
            <a:endParaRPr lang="en-GB"/>
          </a:p>
        </p:txBody>
      </p:sp>
      <p:sp>
        <p:nvSpPr>
          <p:cNvPr id="5" name="Oval 4"/>
          <p:cNvSpPr/>
          <p:nvPr/>
        </p:nvSpPr>
        <p:spPr>
          <a:xfrm>
            <a:off x="794414" y="1720915"/>
            <a:ext cx="2154233" cy="720080"/>
          </a:xfrm>
          <a:prstGeom prst="ellipse">
            <a:avLst/>
          </a:prstGeom>
          <a:noFill/>
          <a:ln w="28575">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a:p>
        </p:txBody>
      </p:sp>
      <p:sp>
        <p:nvSpPr>
          <p:cNvPr id="6" name="Oval 5"/>
          <p:cNvSpPr/>
          <p:nvPr/>
        </p:nvSpPr>
        <p:spPr>
          <a:xfrm>
            <a:off x="901425" y="4390360"/>
            <a:ext cx="2316853" cy="720080"/>
          </a:xfrm>
          <a:prstGeom prst="ellipse">
            <a:avLst/>
          </a:prstGeom>
          <a:noFill/>
          <a:ln w="381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PT"/>
          </a:p>
        </p:txBody>
      </p:sp>
      <p:sp>
        <p:nvSpPr>
          <p:cNvPr id="8" name="Oval 7"/>
          <p:cNvSpPr/>
          <p:nvPr/>
        </p:nvSpPr>
        <p:spPr>
          <a:xfrm>
            <a:off x="2831044" y="1720915"/>
            <a:ext cx="1776125" cy="720080"/>
          </a:xfrm>
          <a:prstGeom prst="ellipse">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pt-PT"/>
          </a:p>
        </p:txBody>
      </p:sp>
      <p:sp>
        <p:nvSpPr>
          <p:cNvPr id="9" name="Oval 8"/>
          <p:cNvSpPr/>
          <p:nvPr/>
        </p:nvSpPr>
        <p:spPr>
          <a:xfrm>
            <a:off x="3218279" y="4487624"/>
            <a:ext cx="919968" cy="525551"/>
          </a:xfrm>
          <a:prstGeom prst="ellipse">
            <a:avLst/>
          </a:prstGeom>
          <a:noFill/>
          <a:ln w="38100">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pt-PT"/>
          </a:p>
        </p:txBody>
      </p:sp>
      <p:cxnSp>
        <p:nvCxnSpPr>
          <p:cNvPr id="11" name="Straight Arrow Connector 10"/>
          <p:cNvCxnSpPr/>
          <p:nvPr/>
        </p:nvCxnSpPr>
        <p:spPr>
          <a:xfrm>
            <a:off x="1871531" y="2276872"/>
            <a:ext cx="96011" cy="2232248"/>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3" name="Straight Arrow Connector 12"/>
          <p:cNvCxnSpPr/>
          <p:nvPr/>
        </p:nvCxnSpPr>
        <p:spPr>
          <a:xfrm>
            <a:off x="3776898" y="2495626"/>
            <a:ext cx="0" cy="1991998"/>
          </a:xfrm>
          <a:prstGeom prst="straightConnector1">
            <a:avLst/>
          </a:prstGeom>
          <a:ln w="38100">
            <a:solidFill>
              <a:srgbClr val="00B050"/>
            </a:solidFill>
            <a:tailEnd type="arrow"/>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80711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w="57150">
            <a:solidFill>
              <a:schemeClr val="tx1"/>
            </a:solidFill>
          </a:ln>
        </p:spPr>
        <p:txBody>
          <a:bodyPr>
            <a:normAutofit/>
          </a:bodyPr>
          <a:lstStyle/>
          <a:p>
            <a:r>
              <a:rPr lang="pt-PT" sz="3600" b="1" dirty="0" smtClean="0">
                <a:solidFill>
                  <a:srgbClr val="0070C0"/>
                </a:solidFill>
              </a:rPr>
              <a:t>Características de um texto formal</a:t>
            </a:r>
            <a:endParaRPr lang="pt-PT" sz="3600" b="1" dirty="0">
              <a:solidFill>
                <a:srgbClr val="0070C0"/>
              </a:solidFill>
            </a:endParaRPr>
          </a:p>
        </p:txBody>
      </p:sp>
      <p:sp>
        <p:nvSpPr>
          <p:cNvPr id="3" name="Marcador de Posição de Conteúdo 2"/>
          <p:cNvSpPr>
            <a:spLocks noGrp="1"/>
          </p:cNvSpPr>
          <p:nvPr>
            <p:ph idx="1"/>
          </p:nvPr>
        </p:nvSpPr>
        <p:spPr>
          <a:ln w="57150">
            <a:solidFill>
              <a:schemeClr val="tx1"/>
            </a:solidFill>
          </a:ln>
        </p:spPr>
        <p:txBody>
          <a:bodyPr>
            <a:normAutofit/>
          </a:bodyPr>
          <a:lstStyle/>
          <a:p>
            <a:r>
              <a:rPr lang="pt-PT" dirty="0" smtClean="0"/>
              <a:t>Não utilize contrações</a:t>
            </a:r>
          </a:p>
          <a:p>
            <a:pPr marL="0" indent="0">
              <a:buNone/>
            </a:pPr>
            <a:endParaRPr lang="pt-PT" dirty="0" smtClean="0"/>
          </a:p>
          <a:p>
            <a:pPr marL="457200" lvl="1" indent="0">
              <a:buNone/>
            </a:pPr>
            <a:r>
              <a:rPr lang="pt-PT" dirty="0" smtClean="0"/>
              <a:t>	</a:t>
            </a:r>
            <a:r>
              <a:rPr lang="pt-PT" dirty="0" err="1" smtClean="0"/>
              <a:t>The</a:t>
            </a:r>
            <a:r>
              <a:rPr lang="pt-PT" dirty="0" smtClean="0"/>
              <a:t> </a:t>
            </a:r>
            <a:r>
              <a:rPr lang="pt-PT" dirty="0" err="1" smtClean="0"/>
              <a:t>report</a:t>
            </a:r>
            <a:r>
              <a:rPr lang="pt-PT" dirty="0" smtClean="0"/>
              <a:t> </a:t>
            </a:r>
            <a:r>
              <a:rPr lang="pt-PT" dirty="0" err="1" smtClean="0"/>
              <a:t>doesn’t</a:t>
            </a:r>
            <a:r>
              <a:rPr lang="pt-PT" dirty="0" smtClean="0"/>
              <a:t> </a:t>
            </a:r>
            <a:r>
              <a:rPr lang="pt-PT" dirty="0" err="1" smtClean="0"/>
              <a:t>seek</a:t>
            </a:r>
            <a:r>
              <a:rPr lang="pt-PT" dirty="0" smtClean="0"/>
              <a:t> to </a:t>
            </a:r>
            <a:r>
              <a:rPr lang="pt-PT" dirty="0" err="1" smtClean="0"/>
              <a:t>describe</a:t>
            </a:r>
            <a:r>
              <a:rPr lang="pt-PT" dirty="0" smtClean="0"/>
              <a:t> </a:t>
            </a:r>
            <a:r>
              <a:rPr lang="pt-PT" dirty="0" err="1" smtClean="0"/>
              <a:t>the</a:t>
            </a:r>
            <a:r>
              <a:rPr lang="pt-PT" dirty="0" smtClean="0"/>
              <a:t> </a:t>
            </a:r>
            <a:r>
              <a:rPr lang="pt-PT" dirty="0" err="1" smtClean="0"/>
              <a:t>problems</a:t>
            </a:r>
            <a:r>
              <a:rPr lang="pt-PT" dirty="0" smtClean="0"/>
              <a:t>.</a:t>
            </a:r>
          </a:p>
          <a:p>
            <a:pPr marL="457200" lvl="1" indent="0">
              <a:buNone/>
            </a:pPr>
            <a:r>
              <a:rPr lang="pt-PT" dirty="0" smtClean="0"/>
              <a:t>	</a:t>
            </a:r>
            <a:r>
              <a:rPr lang="pt-PT" dirty="0" err="1" smtClean="0"/>
              <a:t>The</a:t>
            </a:r>
            <a:r>
              <a:rPr lang="pt-PT" dirty="0" smtClean="0"/>
              <a:t> </a:t>
            </a:r>
            <a:r>
              <a:rPr lang="pt-PT" dirty="0" err="1" smtClean="0"/>
              <a:t>report</a:t>
            </a:r>
            <a:r>
              <a:rPr lang="pt-PT" dirty="0" smtClean="0"/>
              <a:t> does </a:t>
            </a:r>
            <a:r>
              <a:rPr lang="pt-PT" dirty="0" err="1" smtClean="0"/>
              <a:t>not</a:t>
            </a:r>
            <a:r>
              <a:rPr lang="pt-PT" dirty="0" smtClean="0"/>
              <a:t> </a:t>
            </a:r>
            <a:r>
              <a:rPr lang="pt-PT" dirty="0" err="1" smtClean="0"/>
              <a:t>seek</a:t>
            </a:r>
            <a:r>
              <a:rPr lang="pt-PT" dirty="0" smtClean="0"/>
              <a:t> to </a:t>
            </a:r>
            <a:r>
              <a:rPr lang="pt-PT" dirty="0" err="1" smtClean="0"/>
              <a:t>describe</a:t>
            </a:r>
            <a:r>
              <a:rPr lang="pt-PT" dirty="0" smtClean="0"/>
              <a:t> </a:t>
            </a:r>
            <a:r>
              <a:rPr lang="pt-PT" dirty="0" err="1" smtClean="0"/>
              <a:t>the</a:t>
            </a:r>
            <a:r>
              <a:rPr lang="pt-PT" dirty="0" smtClean="0"/>
              <a:t> </a:t>
            </a:r>
            <a:r>
              <a:rPr lang="pt-PT" dirty="0" err="1" smtClean="0"/>
              <a:t>problems</a:t>
            </a:r>
            <a:r>
              <a:rPr lang="pt-PT" dirty="0" smtClean="0"/>
              <a:t>.</a:t>
            </a:r>
          </a:p>
          <a:p>
            <a:pPr marL="457200" lvl="1" indent="0">
              <a:buNone/>
            </a:pPr>
            <a:endParaRPr lang="pt-PT" dirty="0" smtClean="0"/>
          </a:p>
          <a:p>
            <a:pPr marL="457200" lvl="1" indent="0">
              <a:buNone/>
            </a:pPr>
            <a:r>
              <a:rPr lang="pt-PT" dirty="0" smtClean="0"/>
              <a:t>	</a:t>
            </a:r>
            <a:r>
              <a:rPr lang="pt-PT" dirty="0" err="1" smtClean="0"/>
              <a:t>The</a:t>
            </a:r>
            <a:r>
              <a:rPr lang="pt-PT" dirty="0" smtClean="0"/>
              <a:t> </a:t>
            </a:r>
            <a:r>
              <a:rPr lang="pt-PT" dirty="0" err="1" smtClean="0"/>
              <a:t>writer’s</a:t>
            </a:r>
            <a:r>
              <a:rPr lang="pt-PT" dirty="0" smtClean="0"/>
              <a:t> </a:t>
            </a:r>
            <a:r>
              <a:rPr lang="pt-PT" dirty="0" err="1" smtClean="0"/>
              <a:t>suggesting</a:t>
            </a:r>
            <a:r>
              <a:rPr lang="pt-PT" dirty="0" smtClean="0"/>
              <a:t> </a:t>
            </a:r>
            <a:r>
              <a:rPr lang="pt-PT" dirty="0" err="1" smtClean="0"/>
              <a:t>that</a:t>
            </a:r>
            <a:r>
              <a:rPr lang="pt-PT" dirty="0" smtClean="0"/>
              <a:t> </a:t>
            </a:r>
            <a:r>
              <a:rPr lang="pt-PT" dirty="0" err="1" smtClean="0"/>
              <a:t>the</a:t>
            </a:r>
            <a:r>
              <a:rPr lang="pt-PT" dirty="0" smtClean="0"/>
              <a:t> </a:t>
            </a:r>
            <a:r>
              <a:rPr lang="pt-PT" dirty="0" err="1" smtClean="0"/>
              <a:t>result</a:t>
            </a:r>
            <a:r>
              <a:rPr lang="pt-PT" dirty="0" smtClean="0"/>
              <a:t> </a:t>
            </a:r>
            <a:r>
              <a:rPr lang="pt-PT" dirty="0" err="1" smtClean="0"/>
              <a:t>will</a:t>
            </a:r>
            <a:r>
              <a:rPr lang="pt-PT" dirty="0" smtClean="0"/>
              <a:t> </a:t>
            </a:r>
            <a:r>
              <a:rPr lang="pt-PT" dirty="0" err="1" smtClean="0"/>
              <a:t>be</a:t>
            </a:r>
            <a:r>
              <a:rPr lang="pt-PT" dirty="0" smtClean="0"/>
              <a:t> </a:t>
            </a:r>
            <a:r>
              <a:rPr lang="pt-PT" dirty="0" err="1" smtClean="0"/>
              <a:t>predictable</a:t>
            </a:r>
            <a:r>
              <a:rPr lang="pt-PT" dirty="0" smtClean="0"/>
              <a:t>.</a:t>
            </a:r>
          </a:p>
          <a:p>
            <a:pPr marL="457200" lvl="1" indent="0">
              <a:buNone/>
            </a:pPr>
            <a:r>
              <a:rPr lang="pt-PT" dirty="0" smtClean="0"/>
              <a:t>	</a:t>
            </a:r>
            <a:r>
              <a:rPr lang="pt-PT" dirty="0" err="1" smtClean="0"/>
              <a:t>The</a:t>
            </a:r>
            <a:r>
              <a:rPr lang="pt-PT" dirty="0" smtClean="0"/>
              <a:t> </a:t>
            </a:r>
            <a:r>
              <a:rPr lang="pt-PT" dirty="0" err="1" smtClean="0"/>
              <a:t>writer</a:t>
            </a:r>
            <a:r>
              <a:rPr lang="pt-PT" dirty="0" smtClean="0"/>
              <a:t> </a:t>
            </a:r>
            <a:r>
              <a:rPr lang="pt-PT" dirty="0" err="1" smtClean="0"/>
              <a:t>is</a:t>
            </a:r>
            <a:r>
              <a:rPr lang="pt-PT" dirty="0" smtClean="0"/>
              <a:t> </a:t>
            </a:r>
            <a:r>
              <a:rPr lang="pt-PT" dirty="0" err="1" smtClean="0"/>
              <a:t>suggesting</a:t>
            </a:r>
            <a:r>
              <a:rPr lang="pt-PT" dirty="0" smtClean="0"/>
              <a:t> …</a:t>
            </a:r>
          </a:p>
          <a:p>
            <a:pPr marL="457200" lvl="1" indent="0">
              <a:buNone/>
            </a:pPr>
            <a:endParaRPr lang="pt-PT" dirty="0" smtClean="0"/>
          </a:p>
          <a:p>
            <a:pPr marL="457200" lvl="1" indent="0">
              <a:buNone/>
            </a:pPr>
            <a:r>
              <a:rPr lang="pt-PT" dirty="0" smtClean="0"/>
              <a:t>	</a:t>
            </a:r>
            <a:r>
              <a:rPr lang="pt-PT" dirty="0" err="1" smtClean="0"/>
              <a:t>It’s</a:t>
            </a:r>
            <a:r>
              <a:rPr lang="pt-PT" dirty="0" smtClean="0"/>
              <a:t> </a:t>
            </a:r>
            <a:r>
              <a:rPr lang="pt-PT" dirty="0" err="1" smtClean="0"/>
              <a:t>possible</a:t>
            </a:r>
            <a:r>
              <a:rPr lang="pt-PT" dirty="0" smtClean="0"/>
              <a:t> to </a:t>
            </a:r>
            <a:r>
              <a:rPr lang="pt-PT" dirty="0" err="1" smtClean="0"/>
              <a:t>see</a:t>
            </a:r>
            <a:r>
              <a:rPr lang="pt-PT" dirty="0" smtClean="0"/>
              <a:t> a </a:t>
            </a:r>
            <a:r>
              <a:rPr lang="pt-PT" dirty="0" err="1" smtClean="0"/>
              <a:t>big</a:t>
            </a:r>
            <a:r>
              <a:rPr lang="pt-PT" dirty="0" smtClean="0"/>
              <a:t> </a:t>
            </a:r>
            <a:r>
              <a:rPr lang="pt-PT" dirty="0" err="1" smtClean="0"/>
              <a:t>evolution</a:t>
            </a:r>
            <a:r>
              <a:rPr lang="pt-PT" dirty="0" smtClean="0"/>
              <a:t> </a:t>
            </a:r>
            <a:r>
              <a:rPr lang="pt-PT" dirty="0" err="1" smtClean="0"/>
              <a:t>from</a:t>
            </a:r>
            <a:r>
              <a:rPr lang="pt-PT" dirty="0" smtClean="0"/>
              <a:t> </a:t>
            </a:r>
            <a:r>
              <a:rPr lang="pt-PT" dirty="0" err="1" smtClean="0"/>
              <a:t>the</a:t>
            </a:r>
            <a:r>
              <a:rPr lang="pt-PT" dirty="0" smtClean="0"/>
              <a:t> </a:t>
            </a:r>
            <a:r>
              <a:rPr lang="pt-PT" dirty="0" err="1" smtClean="0"/>
              <a:t>first</a:t>
            </a:r>
            <a:r>
              <a:rPr lang="pt-PT" dirty="0" smtClean="0"/>
              <a:t> </a:t>
            </a:r>
            <a:r>
              <a:rPr lang="pt-PT" dirty="0" err="1" smtClean="0"/>
              <a:t>campaign</a:t>
            </a:r>
            <a:r>
              <a:rPr lang="pt-PT" dirty="0" smtClean="0"/>
              <a:t> to </a:t>
            </a:r>
            <a:r>
              <a:rPr lang="pt-PT" dirty="0" err="1" smtClean="0"/>
              <a:t>the</a:t>
            </a:r>
            <a:r>
              <a:rPr lang="pt-PT" dirty="0" smtClean="0"/>
              <a:t> </a:t>
            </a:r>
            <a:r>
              <a:rPr lang="pt-PT" dirty="0" err="1" smtClean="0"/>
              <a:t>second</a:t>
            </a:r>
            <a:r>
              <a:rPr lang="pt-PT" dirty="0" smtClean="0"/>
              <a:t>.</a:t>
            </a:r>
          </a:p>
          <a:p>
            <a:pPr marL="457200" lvl="1" indent="0">
              <a:buNone/>
            </a:pPr>
            <a:r>
              <a:rPr lang="pt-PT" dirty="0" smtClean="0"/>
              <a:t>	</a:t>
            </a:r>
            <a:r>
              <a:rPr lang="pt-PT" dirty="0" err="1" smtClean="0"/>
              <a:t>It</a:t>
            </a:r>
            <a:r>
              <a:rPr lang="pt-PT" dirty="0" smtClean="0"/>
              <a:t> </a:t>
            </a:r>
            <a:r>
              <a:rPr lang="pt-PT" dirty="0" err="1" smtClean="0"/>
              <a:t>is</a:t>
            </a:r>
            <a:r>
              <a:rPr lang="pt-PT" dirty="0" smtClean="0"/>
              <a:t> </a:t>
            </a:r>
            <a:r>
              <a:rPr lang="pt-PT" dirty="0" err="1" smtClean="0"/>
              <a:t>possible</a:t>
            </a:r>
            <a:r>
              <a:rPr lang="pt-PT" dirty="0" smtClean="0"/>
              <a:t> … </a:t>
            </a:r>
            <a:endParaRPr lang="pt-PT" dirty="0"/>
          </a:p>
        </p:txBody>
      </p:sp>
      <p:sp>
        <p:nvSpPr>
          <p:cNvPr id="13" name="Oval 12"/>
          <p:cNvSpPr/>
          <p:nvPr/>
        </p:nvSpPr>
        <p:spPr>
          <a:xfrm>
            <a:off x="3633216" y="2694432"/>
            <a:ext cx="694944" cy="5242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1725168" y="5053584"/>
            <a:ext cx="694944" cy="5242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2791968" y="3877056"/>
            <a:ext cx="694944" cy="5242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p:txBody>
          <a:bodyPr/>
          <a:lstStyle/>
          <a:p>
            <a:fld id="{F22735EE-5EDA-466A-9ABB-96CA79D4F59E}" type="slidenum">
              <a:rPr lang="en-GB" smtClean="0"/>
              <a:t>2</a:t>
            </a:fld>
            <a:endParaRPr lang="en-GB"/>
          </a:p>
        </p:txBody>
      </p:sp>
    </p:spTree>
    <p:extLst>
      <p:ext uri="{BB962C8B-B14F-4D97-AF65-F5344CB8AC3E}">
        <p14:creationId xmlns:p14="http://schemas.microsoft.com/office/powerpoint/2010/main" val="47703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50106"/>
          </a:xfrm>
        </p:spPr>
        <p:txBody>
          <a:bodyPr>
            <a:normAutofit/>
          </a:bodyPr>
          <a:lstStyle/>
          <a:p>
            <a:r>
              <a:rPr lang="pt-PT" sz="3600" b="1" dirty="0" smtClean="0">
                <a:solidFill>
                  <a:srgbClr val="0070C0"/>
                </a:solidFill>
              </a:rPr>
              <a:t>			</a:t>
            </a:r>
            <a:r>
              <a:rPr lang="pt-PT" sz="3600" b="1" dirty="0" err="1" smtClean="0">
                <a:solidFill>
                  <a:srgbClr val="0070C0"/>
                </a:solidFill>
              </a:rPr>
              <a:t>Verbs</a:t>
            </a:r>
            <a:r>
              <a:rPr lang="pt-PT" sz="3600" b="1" dirty="0" smtClean="0">
                <a:solidFill>
                  <a:srgbClr val="0070C0"/>
                </a:solidFill>
              </a:rPr>
              <a:t> for </a:t>
            </a:r>
            <a:r>
              <a:rPr lang="pt-PT" sz="3600" b="1" dirty="0" err="1" smtClean="0">
                <a:solidFill>
                  <a:srgbClr val="0070C0"/>
                </a:solidFill>
              </a:rPr>
              <a:t>interpretation</a:t>
            </a:r>
            <a:r>
              <a:rPr lang="pt-PT" sz="3600" b="1" dirty="0" smtClean="0">
                <a:solidFill>
                  <a:srgbClr val="0070C0"/>
                </a:solidFill>
              </a:rPr>
              <a:t> /</a:t>
            </a:r>
            <a:r>
              <a:rPr lang="pt-PT" sz="3600" b="1" dirty="0" err="1" smtClean="0">
                <a:solidFill>
                  <a:srgbClr val="0070C0"/>
                </a:solidFill>
              </a:rPr>
              <a:t>description</a:t>
            </a:r>
            <a:endParaRPr lang="pt-PT" sz="3600" b="1" dirty="0">
              <a:solidFill>
                <a:srgbClr val="0070C0"/>
              </a:solidFill>
            </a:endParaRPr>
          </a:p>
        </p:txBody>
      </p:sp>
      <p:sp>
        <p:nvSpPr>
          <p:cNvPr id="3" name="Content Placeholder 2"/>
          <p:cNvSpPr>
            <a:spLocks noGrp="1"/>
          </p:cNvSpPr>
          <p:nvPr>
            <p:ph idx="1"/>
          </p:nvPr>
        </p:nvSpPr>
        <p:spPr>
          <a:xfrm>
            <a:off x="609600" y="1600201"/>
            <a:ext cx="4622304" cy="4525963"/>
          </a:xfrm>
        </p:spPr>
        <p:txBody>
          <a:bodyPr>
            <a:normAutofit fontScale="47500" lnSpcReduction="20000"/>
          </a:bodyPr>
          <a:lstStyle/>
          <a:p>
            <a:pPr marL="0" indent="0">
              <a:buNone/>
            </a:pPr>
            <a:r>
              <a:rPr lang="pt-PT" b="1" dirty="0" smtClean="0">
                <a:solidFill>
                  <a:srgbClr val="C00000"/>
                </a:solidFill>
              </a:rPr>
              <a:t>MORE </a:t>
            </a:r>
            <a:r>
              <a:rPr lang="pt-PT" b="1" dirty="0" smtClean="0">
                <a:solidFill>
                  <a:srgbClr val="C00000"/>
                </a:solidFill>
              </a:rPr>
              <a:t>CONGRUENT</a:t>
            </a:r>
            <a:endParaRPr lang="pt-PT" b="1" dirty="0" smtClean="0">
              <a:solidFill>
                <a:srgbClr val="C00000"/>
              </a:solidFill>
            </a:endParaRPr>
          </a:p>
          <a:p>
            <a:r>
              <a:rPr lang="pt-PT" dirty="0" err="1" smtClean="0"/>
              <a:t>mean</a:t>
            </a:r>
            <a:endParaRPr lang="pt-PT" dirty="0"/>
          </a:p>
          <a:p>
            <a:r>
              <a:rPr lang="pt-PT" dirty="0" smtClean="0"/>
              <a:t>*</a:t>
            </a:r>
            <a:r>
              <a:rPr lang="pt-PT" dirty="0" err="1" smtClean="0"/>
              <a:t>evidence</a:t>
            </a:r>
            <a:endParaRPr lang="pt-PT" dirty="0"/>
          </a:p>
          <a:p>
            <a:r>
              <a:rPr lang="pt-PT" dirty="0" err="1"/>
              <a:t>tell</a:t>
            </a:r>
            <a:r>
              <a:rPr lang="pt-PT" dirty="0"/>
              <a:t> </a:t>
            </a:r>
            <a:r>
              <a:rPr lang="pt-PT" dirty="0" err="1"/>
              <a:t>us</a:t>
            </a:r>
            <a:endParaRPr lang="pt-PT" dirty="0"/>
          </a:p>
          <a:p>
            <a:endParaRPr lang="pt-PT" dirty="0" smtClean="0"/>
          </a:p>
          <a:p>
            <a:r>
              <a:rPr lang="pt-PT" dirty="0" err="1" smtClean="0"/>
              <a:t>want</a:t>
            </a:r>
            <a:r>
              <a:rPr lang="pt-PT" dirty="0" smtClean="0"/>
              <a:t> to show</a:t>
            </a:r>
          </a:p>
          <a:p>
            <a:r>
              <a:rPr lang="pt-PT" dirty="0" err="1"/>
              <a:t>want</a:t>
            </a:r>
            <a:r>
              <a:rPr lang="pt-PT" dirty="0"/>
              <a:t> to </a:t>
            </a:r>
            <a:r>
              <a:rPr lang="pt-PT" dirty="0" err="1"/>
              <a:t>pass</a:t>
            </a:r>
            <a:r>
              <a:rPr lang="pt-PT" dirty="0"/>
              <a:t> </a:t>
            </a:r>
            <a:r>
              <a:rPr lang="pt-PT" dirty="0" err="1"/>
              <a:t>the</a:t>
            </a:r>
            <a:r>
              <a:rPr lang="pt-PT" dirty="0"/>
              <a:t> </a:t>
            </a:r>
            <a:r>
              <a:rPr lang="pt-PT" dirty="0" err="1"/>
              <a:t>message</a:t>
            </a:r>
            <a:endParaRPr lang="pt-PT" dirty="0"/>
          </a:p>
          <a:p>
            <a:r>
              <a:rPr lang="pt-PT" dirty="0" err="1"/>
              <a:t>wish</a:t>
            </a:r>
            <a:r>
              <a:rPr lang="pt-PT" dirty="0"/>
              <a:t> to show</a:t>
            </a:r>
          </a:p>
          <a:p>
            <a:r>
              <a:rPr lang="pt-PT" dirty="0" err="1" smtClean="0"/>
              <a:t>try</a:t>
            </a:r>
            <a:r>
              <a:rPr lang="pt-PT" dirty="0" smtClean="0"/>
              <a:t> to </a:t>
            </a:r>
            <a:r>
              <a:rPr lang="pt-PT" dirty="0" err="1" smtClean="0"/>
              <a:t>transmit</a:t>
            </a:r>
            <a:endParaRPr lang="pt-PT" dirty="0" smtClean="0"/>
          </a:p>
          <a:p>
            <a:r>
              <a:rPr lang="pt-PT" dirty="0" err="1"/>
              <a:t>try</a:t>
            </a:r>
            <a:r>
              <a:rPr lang="pt-PT" dirty="0"/>
              <a:t> to </a:t>
            </a:r>
            <a:r>
              <a:rPr lang="pt-PT" dirty="0" err="1"/>
              <a:t>depict</a:t>
            </a:r>
            <a:endParaRPr lang="pt-PT" dirty="0"/>
          </a:p>
          <a:p>
            <a:r>
              <a:rPr lang="pt-PT" dirty="0" err="1"/>
              <a:t>try</a:t>
            </a:r>
            <a:r>
              <a:rPr lang="pt-PT" dirty="0"/>
              <a:t> to </a:t>
            </a:r>
            <a:r>
              <a:rPr lang="pt-PT" dirty="0" err="1"/>
              <a:t>tell</a:t>
            </a:r>
            <a:r>
              <a:rPr lang="pt-PT" dirty="0"/>
              <a:t> </a:t>
            </a:r>
            <a:r>
              <a:rPr lang="pt-PT" dirty="0" err="1"/>
              <a:t>us</a:t>
            </a:r>
            <a:endParaRPr lang="pt-PT" dirty="0"/>
          </a:p>
          <a:p>
            <a:r>
              <a:rPr lang="pt-PT" dirty="0" err="1" smtClean="0"/>
              <a:t>transmit</a:t>
            </a:r>
            <a:r>
              <a:rPr lang="pt-PT" dirty="0" smtClean="0"/>
              <a:t> </a:t>
            </a:r>
            <a:r>
              <a:rPr lang="pt-PT" dirty="0" err="1" smtClean="0"/>
              <a:t>the</a:t>
            </a:r>
            <a:r>
              <a:rPr lang="pt-PT" dirty="0" smtClean="0"/>
              <a:t> </a:t>
            </a:r>
            <a:r>
              <a:rPr lang="pt-PT" dirty="0" err="1" smtClean="0"/>
              <a:t>idea</a:t>
            </a:r>
            <a:endParaRPr lang="pt-PT" dirty="0" smtClean="0"/>
          </a:p>
          <a:p>
            <a:r>
              <a:rPr lang="pt-PT" dirty="0" err="1" smtClean="0"/>
              <a:t>give</a:t>
            </a:r>
            <a:r>
              <a:rPr lang="pt-PT" dirty="0" smtClean="0"/>
              <a:t> </a:t>
            </a:r>
            <a:r>
              <a:rPr lang="pt-PT" dirty="0" err="1" smtClean="0"/>
              <a:t>the</a:t>
            </a:r>
            <a:r>
              <a:rPr lang="pt-PT" dirty="0" smtClean="0"/>
              <a:t> </a:t>
            </a:r>
            <a:r>
              <a:rPr lang="pt-PT" dirty="0" err="1" smtClean="0"/>
              <a:t>impression</a:t>
            </a:r>
            <a:endParaRPr lang="pt-PT" dirty="0" smtClean="0"/>
          </a:p>
          <a:p>
            <a:r>
              <a:rPr lang="pt-PT" dirty="0" err="1" smtClean="0"/>
              <a:t>give</a:t>
            </a:r>
            <a:r>
              <a:rPr lang="pt-PT" dirty="0" smtClean="0"/>
              <a:t> </a:t>
            </a:r>
            <a:r>
              <a:rPr lang="pt-PT" dirty="0" err="1" smtClean="0"/>
              <a:t>us</a:t>
            </a:r>
            <a:r>
              <a:rPr lang="pt-PT" dirty="0" smtClean="0"/>
              <a:t> </a:t>
            </a:r>
            <a:r>
              <a:rPr lang="pt-PT" dirty="0" err="1" smtClean="0"/>
              <a:t>the</a:t>
            </a:r>
            <a:r>
              <a:rPr lang="pt-PT" dirty="0" smtClean="0"/>
              <a:t> </a:t>
            </a:r>
            <a:r>
              <a:rPr lang="pt-PT" dirty="0" err="1" smtClean="0"/>
              <a:t>image</a:t>
            </a:r>
            <a:endParaRPr lang="pt-PT" dirty="0" smtClean="0"/>
          </a:p>
          <a:p>
            <a:r>
              <a:rPr lang="pt-PT" dirty="0" err="1"/>
              <a:t>give</a:t>
            </a:r>
            <a:r>
              <a:rPr lang="pt-PT" dirty="0"/>
              <a:t> </a:t>
            </a:r>
            <a:r>
              <a:rPr lang="pt-PT" dirty="0" err="1"/>
              <a:t>the</a:t>
            </a:r>
            <a:r>
              <a:rPr lang="pt-PT" dirty="0"/>
              <a:t> </a:t>
            </a:r>
            <a:r>
              <a:rPr lang="pt-PT" dirty="0" err="1"/>
              <a:t>idea</a:t>
            </a:r>
            <a:endParaRPr lang="pt-PT" dirty="0"/>
          </a:p>
          <a:p>
            <a:r>
              <a:rPr lang="pt-PT" dirty="0" err="1" smtClean="0"/>
              <a:t>make</a:t>
            </a:r>
            <a:r>
              <a:rPr lang="pt-PT" dirty="0" smtClean="0"/>
              <a:t> </a:t>
            </a:r>
            <a:r>
              <a:rPr lang="pt-PT" dirty="0" err="1" smtClean="0"/>
              <a:t>us</a:t>
            </a:r>
            <a:r>
              <a:rPr lang="pt-PT" dirty="0" smtClean="0"/>
              <a:t> </a:t>
            </a:r>
            <a:r>
              <a:rPr lang="pt-PT" dirty="0" err="1" smtClean="0"/>
              <a:t>think</a:t>
            </a:r>
            <a:r>
              <a:rPr lang="pt-PT" dirty="0" smtClean="0"/>
              <a:t> </a:t>
            </a:r>
            <a:r>
              <a:rPr lang="pt-PT" dirty="0" err="1" smtClean="0"/>
              <a:t>about</a:t>
            </a:r>
            <a:endParaRPr lang="pt-PT" dirty="0" smtClean="0"/>
          </a:p>
        </p:txBody>
      </p:sp>
      <p:sp>
        <p:nvSpPr>
          <p:cNvPr id="4" name="TextBox 3"/>
          <p:cNvSpPr txBox="1"/>
          <p:nvPr/>
        </p:nvSpPr>
        <p:spPr>
          <a:xfrm>
            <a:off x="5416870" y="1556792"/>
            <a:ext cx="2784309" cy="4524315"/>
          </a:xfrm>
          <a:prstGeom prst="rect">
            <a:avLst/>
          </a:prstGeom>
          <a:noFill/>
        </p:spPr>
        <p:txBody>
          <a:bodyPr wrap="square" rtlCol="0">
            <a:spAutoFit/>
          </a:bodyPr>
          <a:lstStyle/>
          <a:p>
            <a:r>
              <a:rPr lang="pt-PT" b="1" dirty="0" smtClean="0">
                <a:solidFill>
                  <a:srgbClr val="00B050"/>
                </a:solidFill>
              </a:rPr>
              <a:t>MORE ABSTRACT INTERPRETATION</a:t>
            </a:r>
          </a:p>
          <a:p>
            <a:pPr marL="285750" indent="-285750">
              <a:buFont typeface="Arial" panose="020B0604020202020204" pitchFamily="34" charset="0"/>
              <a:buChar char="•"/>
            </a:pPr>
            <a:r>
              <a:rPr lang="pt-PT" dirty="0" err="1" smtClean="0"/>
              <a:t>demonstrate</a:t>
            </a:r>
            <a:endParaRPr lang="pt-PT" dirty="0" smtClean="0"/>
          </a:p>
          <a:p>
            <a:pPr marL="285750" indent="-285750">
              <a:buFont typeface="Arial" panose="020B0604020202020204" pitchFamily="34" charset="0"/>
              <a:buChar char="•"/>
            </a:pPr>
            <a:r>
              <a:rPr lang="pt-PT" dirty="0" smtClean="0"/>
              <a:t>prove</a:t>
            </a:r>
          </a:p>
          <a:p>
            <a:pPr marL="285750" indent="-285750">
              <a:buFont typeface="Arial" panose="020B0604020202020204" pitchFamily="34" charset="0"/>
              <a:buChar char="•"/>
            </a:pPr>
            <a:r>
              <a:rPr lang="pt-PT" dirty="0" err="1" smtClean="0"/>
              <a:t>corroborate</a:t>
            </a:r>
            <a:endParaRPr lang="pt-PT" dirty="0" smtClean="0"/>
          </a:p>
          <a:p>
            <a:pPr marL="285750" indent="-285750">
              <a:buFont typeface="Arial" panose="020B0604020202020204" pitchFamily="34" charset="0"/>
              <a:buChar char="•"/>
            </a:pPr>
            <a:r>
              <a:rPr lang="pt-PT" dirty="0" smtClean="0"/>
              <a:t>show</a:t>
            </a:r>
          </a:p>
          <a:p>
            <a:pPr marL="285750" indent="-285750">
              <a:buFont typeface="Arial" panose="020B0604020202020204" pitchFamily="34" charset="0"/>
              <a:buChar char="•"/>
            </a:pPr>
            <a:r>
              <a:rPr lang="pt-PT" dirty="0" err="1" smtClean="0"/>
              <a:t>mean</a:t>
            </a:r>
            <a:endParaRPr lang="pt-PT" dirty="0" smtClean="0"/>
          </a:p>
          <a:p>
            <a:pPr marL="285750" indent="-285750">
              <a:buFont typeface="Arial" panose="020B0604020202020204" pitchFamily="34" charset="0"/>
              <a:buChar char="•"/>
            </a:pPr>
            <a:endParaRPr lang="pt-PT" dirty="0" smtClean="0"/>
          </a:p>
          <a:p>
            <a:pPr marL="285750" indent="-285750">
              <a:buFont typeface="Arial" panose="020B0604020202020204" pitchFamily="34" charset="0"/>
              <a:buChar char="•"/>
            </a:pPr>
            <a:r>
              <a:rPr lang="pt-PT" dirty="0" err="1" smtClean="0"/>
              <a:t>represent</a:t>
            </a:r>
            <a:endParaRPr lang="pt-PT" dirty="0" smtClean="0"/>
          </a:p>
          <a:p>
            <a:pPr marL="285750" indent="-285750">
              <a:buFont typeface="Arial" panose="020B0604020202020204" pitchFamily="34" charset="0"/>
              <a:buChar char="•"/>
            </a:pPr>
            <a:r>
              <a:rPr lang="pt-PT" dirty="0" err="1" smtClean="0"/>
              <a:t>indicate</a:t>
            </a:r>
            <a:endParaRPr lang="pt-PT" dirty="0" smtClean="0"/>
          </a:p>
          <a:p>
            <a:pPr marL="285750" indent="-285750">
              <a:buFont typeface="Arial" panose="020B0604020202020204" pitchFamily="34" charset="0"/>
              <a:buChar char="•"/>
            </a:pPr>
            <a:r>
              <a:rPr lang="pt-PT" dirty="0" err="1" smtClean="0"/>
              <a:t>suggest</a:t>
            </a:r>
            <a:endParaRPr lang="pt-PT" dirty="0" smtClean="0"/>
          </a:p>
          <a:p>
            <a:pPr marL="285750" indent="-285750">
              <a:buFont typeface="Arial" panose="020B0604020202020204" pitchFamily="34" charset="0"/>
              <a:buChar char="•"/>
            </a:pPr>
            <a:r>
              <a:rPr lang="pt-PT" dirty="0" err="1" smtClean="0"/>
              <a:t>bring</a:t>
            </a:r>
            <a:r>
              <a:rPr lang="pt-PT" dirty="0" smtClean="0"/>
              <a:t> to </a:t>
            </a:r>
            <a:r>
              <a:rPr lang="pt-PT" dirty="0" err="1" smtClean="0"/>
              <a:t>mind</a:t>
            </a:r>
            <a:endParaRPr lang="pt-PT" dirty="0" smtClean="0"/>
          </a:p>
          <a:p>
            <a:pPr marL="285750" indent="-285750">
              <a:buFont typeface="Arial" panose="020B0604020202020204" pitchFamily="34" charset="0"/>
              <a:buChar char="•"/>
            </a:pPr>
            <a:r>
              <a:rPr lang="pt-PT" dirty="0" err="1" smtClean="0"/>
              <a:t>symbolise</a:t>
            </a:r>
            <a:endParaRPr lang="pt-PT" dirty="0" smtClean="0"/>
          </a:p>
          <a:p>
            <a:pPr marL="285750" indent="-285750">
              <a:buFont typeface="Arial" panose="020B0604020202020204" pitchFamily="34" charset="0"/>
              <a:buChar char="•"/>
            </a:pPr>
            <a:r>
              <a:rPr lang="pt-PT" dirty="0" err="1" smtClean="0"/>
              <a:t>imply</a:t>
            </a:r>
            <a:endParaRPr lang="pt-PT" dirty="0" smtClean="0"/>
          </a:p>
          <a:p>
            <a:pPr marL="285750" indent="-285750">
              <a:buFont typeface="Arial" panose="020B0604020202020204" pitchFamily="34" charset="0"/>
              <a:buChar char="•"/>
            </a:pPr>
            <a:endParaRPr lang="pt-PT" dirty="0" smtClean="0"/>
          </a:p>
          <a:p>
            <a:endParaRPr lang="pt-PT" dirty="0"/>
          </a:p>
        </p:txBody>
      </p:sp>
      <p:sp>
        <p:nvSpPr>
          <p:cNvPr id="5" name="TextBox 4"/>
          <p:cNvSpPr txBox="1"/>
          <p:nvPr/>
        </p:nvSpPr>
        <p:spPr>
          <a:xfrm>
            <a:off x="8400256" y="1556793"/>
            <a:ext cx="3168352" cy="923330"/>
          </a:xfrm>
          <a:prstGeom prst="rect">
            <a:avLst/>
          </a:prstGeom>
          <a:noFill/>
        </p:spPr>
        <p:txBody>
          <a:bodyPr wrap="square" rtlCol="0">
            <a:spAutoFit/>
          </a:bodyPr>
          <a:lstStyle/>
          <a:p>
            <a:r>
              <a:rPr lang="pt-PT" b="1" dirty="0">
                <a:solidFill>
                  <a:srgbClr val="00B050"/>
                </a:solidFill>
              </a:rPr>
              <a:t>MORE </a:t>
            </a:r>
            <a:r>
              <a:rPr lang="pt-PT" b="1" dirty="0" smtClean="0">
                <a:solidFill>
                  <a:srgbClr val="00B050"/>
                </a:solidFill>
              </a:rPr>
              <a:t>ABSTRACT DESCRIPTION</a:t>
            </a:r>
            <a:endParaRPr lang="pt-PT" b="1" dirty="0">
              <a:solidFill>
                <a:srgbClr val="00B050"/>
              </a:solidFill>
            </a:endParaRPr>
          </a:p>
          <a:p>
            <a:pPr marL="285750" indent="-285750">
              <a:buFont typeface="Arial" panose="020B0604020202020204" pitchFamily="34" charset="0"/>
              <a:buChar char="•"/>
            </a:pPr>
            <a:r>
              <a:rPr lang="pt-PT" dirty="0" smtClean="0"/>
              <a:t>show</a:t>
            </a:r>
          </a:p>
          <a:p>
            <a:pPr marL="285750" indent="-285750">
              <a:buFont typeface="Arial" panose="020B0604020202020204" pitchFamily="34" charset="0"/>
              <a:buChar char="•"/>
            </a:pPr>
            <a:r>
              <a:rPr lang="pt-PT" dirty="0" err="1" smtClean="0"/>
              <a:t>depict</a:t>
            </a:r>
            <a:endParaRPr lang="pt-PT" dirty="0"/>
          </a:p>
        </p:txBody>
      </p:sp>
      <p:sp>
        <p:nvSpPr>
          <p:cNvPr id="6" name="Oval 5"/>
          <p:cNvSpPr/>
          <p:nvPr/>
        </p:nvSpPr>
        <p:spPr>
          <a:xfrm>
            <a:off x="797169" y="2749098"/>
            <a:ext cx="586445" cy="1800200"/>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Right Arrow 6"/>
          <p:cNvSpPr/>
          <p:nvPr/>
        </p:nvSpPr>
        <p:spPr>
          <a:xfrm rot="600000">
            <a:off x="1493725" y="3621185"/>
            <a:ext cx="3935624" cy="393127"/>
          </a:xfrm>
          <a:prstGeom prst="rightArrow">
            <a:avLst>
              <a:gd name="adj1" fmla="val 51598"/>
              <a:gd name="adj2" fmla="val 50000"/>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1383615" y="4454769"/>
            <a:ext cx="937554" cy="1489466"/>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Right Arrow 8"/>
          <p:cNvSpPr/>
          <p:nvPr/>
        </p:nvSpPr>
        <p:spPr>
          <a:xfrm rot="-780000">
            <a:off x="2495374" y="4675728"/>
            <a:ext cx="2914230" cy="396622"/>
          </a:xfrm>
          <a:prstGeom prst="rightArrow">
            <a:avLst>
              <a:gd name="adj1" fmla="val 62134"/>
              <a:gd name="adj2" fmla="val 50000"/>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Slide Number Placeholder 9"/>
          <p:cNvSpPr>
            <a:spLocks noGrp="1"/>
          </p:cNvSpPr>
          <p:nvPr>
            <p:ph type="sldNum" sz="quarter" idx="12"/>
          </p:nvPr>
        </p:nvSpPr>
        <p:spPr/>
        <p:txBody>
          <a:bodyPr/>
          <a:lstStyle/>
          <a:p>
            <a:fld id="{82B43F04-85F3-4176-ADB5-C51B66E19824}" type="slidenum">
              <a:rPr lang="en-GB" smtClean="0"/>
              <a:t>20</a:t>
            </a:fld>
            <a:endParaRPr lang="en-GB"/>
          </a:p>
        </p:txBody>
      </p:sp>
      <p:sp>
        <p:nvSpPr>
          <p:cNvPr id="11" name="TextBox 10"/>
          <p:cNvSpPr txBox="1"/>
          <p:nvPr/>
        </p:nvSpPr>
        <p:spPr>
          <a:xfrm>
            <a:off x="2641416" y="1844825"/>
            <a:ext cx="2880320" cy="646331"/>
          </a:xfrm>
          <a:prstGeom prst="rect">
            <a:avLst/>
          </a:prstGeom>
          <a:noFill/>
        </p:spPr>
        <p:txBody>
          <a:bodyPr wrap="square" rtlCol="0">
            <a:spAutoFit/>
          </a:bodyPr>
          <a:lstStyle/>
          <a:p>
            <a:r>
              <a:rPr lang="pt-PT" b="1" dirty="0" smtClean="0"/>
              <a:t>REJECT OTHER INTERPRETATIONS </a:t>
            </a:r>
            <a:endParaRPr lang="pt-PT" b="1" dirty="0"/>
          </a:p>
        </p:txBody>
      </p:sp>
      <p:sp>
        <p:nvSpPr>
          <p:cNvPr id="12" name="TextBox 11"/>
          <p:cNvSpPr txBox="1"/>
          <p:nvPr/>
        </p:nvSpPr>
        <p:spPr>
          <a:xfrm>
            <a:off x="2464663" y="4029865"/>
            <a:ext cx="2274277" cy="646331"/>
          </a:xfrm>
          <a:prstGeom prst="rect">
            <a:avLst/>
          </a:prstGeom>
          <a:noFill/>
        </p:spPr>
        <p:txBody>
          <a:bodyPr wrap="square" rtlCol="0">
            <a:spAutoFit/>
          </a:bodyPr>
          <a:lstStyle/>
          <a:p>
            <a:r>
              <a:rPr lang="pt-PT" b="1" dirty="0" smtClean="0"/>
              <a:t>ADMIT ALTERNATIVE INTERPRETATIONS</a:t>
            </a:r>
            <a:endParaRPr lang="pt-PT" b="1" dirty="0"/>
          </a:p>
        </p:txBody>
      </p:sp>
    </p:spTree>
    <p:extLst>
      <p:ext uri="{BB962C8B-B14F-4D97-AF65-F5344CB8AC3E}">
        <p14:creationId xmlns:p14="http://schemas.microsoft.com/office/powerpoint/2010/main" val="211358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0" end="0"/>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
                                            <p:txEl>
                                              <p:pRg st="1" end="1"/>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lstStyle/>
          <a:p>
            <a:r>
              <a:rPr lang="pt-PT" dirty="0" err="1" smtClean="0"/>
              <a:t>Exercises</a:t>
            </a:r>
            <a:endParaRPr lang="pt-PT" dirty="0"/>
          </a:p>
        </p:txBody>
      </p:sp>
      <p:sp>
        <p:nvSpPr>
          <p:cNvPr id="4" name="Slide Number Placeholder 3"/>
          <p:cNvSpPr>
            <a:spLocks noGrp="1"/>
          </p:cNvSpPr>
          <p:nvPr>
            <p:ph type="sldNum" sz="quarter" idx="12"/>
          </p:nvPr>
        </p:nvSpPr>
        <p:spPr/>
        <p:txBody>
          <a:bodyPr/>
          <a:lstStyle/>
          <a:p>
            <a:fld id="{F22735EE-5EDA-466A-9ABB-96CA79D4F59E}" type="slidenum">
              <a:rPr lang="en-GB" smtClean="0"/>
              <a:t>21</a:t>
            </a:fld>
            <a:endParaRPr lang="en-GB"/>
          </a:p>
        </p:txBody>
      </p:sp>
    </p:spTree>
    <p:extLst>
      <p:ext uri="{BB962C8B-B14F-4D97-AF65-F5344CB8AC3E}">
        <p14:creationId xmlns:p14="http://schemas.microsoft.com/office/powerpoint/2010/main" val="2445180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66267"/>
          </a:xfrm>
        </p:spPr>
        <p:txBody>
          <a:bodyPr>
            <a:normAutofit/>
          </a:bodyPr>
          <a:lstStyle/>
          <a:p>
            <a:r>
              <a:rPr lang="pt-PT" sz="3600" b="1" dirty="0" smtClean="0">
                <a:solidFill>
                  <a:srgbClr val="0070C0"/>
                </a:solidFill>
              </a:rPr>
              <a:t>Características de um texto formal</a:t>
            </a:r>
            <a:endParaRPr lang="en-GB" sz="3600" b="1" dirty="0">
              <a:solidFill>
                <a:srgbClr val="0070C0"/>
              </a:solidFill>
            </a:endParaRPr>
          </a:p>
        </p:txBody>
      </p:sp>
      <p:sp>
        <p:nvSpPr>
          <p:cNvPr id="3" name="Marcador de Posição de Conteúdo 2"/>
          <p:cNvSpPr>
            <a:spLocks noGrp="1"/>
          </p:cNvSpPr>
          <p:nvPr>
            <p:ph idx="1"/>
          </p:nvPr>
        </p:nvSpPr>
        <p:spPr>
          <a:xfrm>
            <a:off x="838200" y="1231392"/>
            <a:ext cx="10515600" cy="5425440"/>
          </a:xfrm>
        </p:spPr>
        <p:txBody>
          <a:bodyPr>
            <a:normAutofit fontScale="92500" lnSpcReduction="10000"/>
          </a:bodyPr>
          <a:lstStyle/>
          <a:p>
            <a:r>
              <a:rPr lang="pt-PT" sz="2600" dirty="0" smtClean="0"/>
              <a:t>Evite utilizar a primeira pessoa como sujeito (I, </a:t>
            </a:r>
            <a:r>
              <a:rPr lang="pt-PT" sz="2600" dirty="0" err="1" smtClean="0"/>
              <a:t>we</a:t>
            </a:r>
            <a:r>
              <a:rPr lang="pt-PT" sz="2600" dirty="0" smtClean="0"/>
              <a:t>, </a:t>
            </a:r>
            <a:r>
              <a:rPr lang="pt-PT" sz="2600" dirty="0" err="1" smtClean="0"/>
              <a:t>our</a:t>
            </a:r>
            <a:r>
              <a:rPr lang="pt-PT" sz="2600" dirty="0" smtClean="0"/>
              <a:t>, </a:t>
            </a:r>
            <a:r>
              <a:rPr lang="pt-PT" sz="2600" dirty="0" err="1" smtClean="0"/>
              <a:t>etc</a:t>
            </a:r>
            <a:r>
              <a:rPr lang="pt-PT" sz="2600" dirty="0" smtClean="0"/>
              <a:t>) (a não ser que esteja a representar uma função institucional, e.g. numa carta). Evite também o uso da segunda pessoa (</a:t>
            </a:r>
            <a:r>
              <a:rPr lang="pt-PT" sz="2600" dirty="0" err="1" smtClean="0"/>
              <a:t>you</a:t>
            </a:r>
            <a:r>
              <a:rPr lang="pt-PT" sz="2600" dirty="0" smtClean="0"/>
              <a:t>)</a:t>
            </a:r>
          </a:p>
          <a:p>
            <a:pPr marL="0" indent="0">
              <a:buNone/>
            </a:pPr>
            <a:endParaRPr lang="pt-PT" sz="2600" dirty="0"/>
          </a:p>
          <a:p>
            <a:pPr lvl="1"/>
            <a:r>
              <a:rPr lang="pt-PT" sz="2600" dirty="0" err="1" smtClean="0"/>
              <a:t>Indeed</a:t>
            </a:r>
            <a:r>
              <a:rPr lang="pt-PT" sz="2600" dirty="0" smtClean="0"/>
              <a:t>, </a:t>
            </a:r>
            <a:r>
              <a:rPr lang="pt-PT" sz="2600" dirty="0" err="1" smtClean="0"/>
              <a:t>we</a:t>
            </a:r>
            <a:r>
              <a:rPr lang="pt-PT" sz="2600" dirty="0" smtClean="0"/>
              <a:t> can </a:t>
            </a:r>
            <a:r>
              <a:rPr lang="pt-PT" sz="2600" dirty="0" err="1" smtClean="0"/>
              <a:t>see</a:t>
            </a:r>
            <a:r>
              <a:rPr lang="pt-PT" sz="2600" dirty="0" smtClean="0"/>
              <a:t> in </a:t>
            </a:r>
            <a:r>
              <a:rPr lang="pt-PT" sz="2600" dirty="0" err="1" smtClean="0"/>
              <a:t>this</a:t>
            </a:r>
            <a:r>
              <a:rPr lang="pt-PT" sz="2600" dirty="0" smtClean="0"/>
              <a:t> </a:t>
            </a:r>
            <a:r>
              <a:rPr lang="pt-PT" sz="2600" dirty="0" err="1" smtClean="0"/>
              <a:t>campaign</a:t>
            </a:r>
            <a:r>
              <a:rPr lang="pt-PT" sz="2600" dirty="0" smtClean="0"/>
              <a:t> </a:t>
            </a:r>
            <a:r>
              <a:rPr lang="pt-PT" sz="2600" dirty="0" err="1" smtClean="0"/>
              <a:t>multiple</a:t>
            </a:r>
            <a:r>
              <a:rPr lang="pt-PT" sz="2600" dirty="0" smtClean="0"/>
              <a:t> figures, </a:t>
            </a:r>
            <a:r>
              <a:rPr lang="pt-PT" sz="2600" dirty="0" err="1" smtClean="0"/>
              <a:t>graphs</a:t>
            </a:r>
            <a:r>
              <a:rPr lang="pt-PT" sz="2600" dirty="0" smtClean="0"/>
              <a:t> </a:t>
            </a:r>
            <a:r>
              <a:rPr lang="pt-PT" sz="2600" dirty="0" err="1" smtClean="0"/>
              <a:t>and</a:t>
            </a:r>
            <a:r>
              <a:rPr lang="pt-PT" sz="2600" dirty="0" smtClean="0"/>
              <a:t> </a:t>
            </a:r>
            <a:r>
              <a:rPr lang="pt-PT" sz="2600" dirty="0" err="1" smtClean="0"/>
              <a:t>charts</a:t>
            </a:r>
            <a:endParaRPr lang="pt-PT" sz="2600" dirty="0" smtClean="0"/>
          </a:p>
          <a:p>
            <a:pPr lvl="1"/>
            <a:r>
              <a:rPr lang="pt-PT" sz="2600" u="sng" dirty="0" err="1" smtClean="0"/>
              <a:t>The</a:t>
            </a:r>
            <a:r>
              <a:rPr lang="pt-PT" sz="2600" u="sng" dirty="0" smtClean="0"/>
              <a:t> </a:t>
            </a:r>
            <a:r>
              <a:rPr lang="pt-PT" sz="2600" u="sng" dirty="0" err="1" smtClean="0"/>
              <a:t>ads</a:t>
            </a:r>
            <a:r>
              <a:rPr lang="pt-PT" sz="2600" u="sng" dirty="0" smtClean="0"/>
              <a:t> in </a:t>
            </a:r>
            <a:r>
              <a:rPr lang="pt-PT" sz="2600" u="sng" dirty="0" err="1" smtClean="0"/>
              <a:t>this</a:t>
            </a:r>
            <a:r>
              <a:rPr lang="pt-PT" sz="2600" u="sng" dirty="0" smtClean="0"/>
              <a:t> </a:t>
            </a:r>
            <a:r>
              <a:rPr lang="pt-PT" sz="2600" u="sng" dirty="0" err="1" smtClean="0"/>
              <a:t>campaign</a:t>
            </a:r>
            <a:r>
              <a:rPr lang="pt-PT" sz="2600" u="sng" dirty="0" smtClean="0"/>
              <a:t> show</a:t>
            </a:r>
            <a:r>
              <a:rPr lang="pt-PT" sz="2600" dirty="0" smtClean="0"/>
              <a:t> </a:t>
            </a:r>
            <a:r>
              <a:rPr lang="pt-PT" sz="2600" dirty="0" err="1" smtClean="0"/>
              <a:t>multiple</a:t>
            </a:r>
            <a:r>
              <a:rPr lang="pt-PT" sz="2600" dirty="0" smtClean="0"/>
              <a:t> figures, </a:t>
            </a:r>
            <a:r>
              <a:rPr lang="pt-PT" sz="2600" dirty="0" err="1" smtClean="0"/>
              <a:t>graphs</a:t>
            </a:r>
            <a:r>
              <a:rPr lang="pt-PT" sz="2600" dirty="0" smtClean="0"/>
              <a:t> </a:t>
            </a:r>
            <a:r>
              <a:rPr lang="pt-PT" sz="2600" dirty="0" err="1" smtClean="0"/>
              <a:t>and</a:t>
            </a:r>
            <a:r>
              <a:rPr lang="pt-PT" sz="2600" dirty="0" smtClean="0"/>
              <a:t> </a:t>
            </a:r>
            <a:r>
              <a:rPr lang="pt-PT" sz="2600" dirty="0" err="1" smtClean="0"/>
              <a:t>charts</a:t>
            </a:r>
            <a:r>
              <a:rPr lang="pt-PT" sz="2600" dirty="0" smtClean="0"/>
              <a:t>.</a:t>
            </a:r>
          </a:p>
          <a:p>
            <a:pPr lvl="1"/>
            <a:endParaRPr lang="pt-PT" sz="2600" dirty="0"/>
          </a:p>
          <a:p>
            <a:pPr lvl="1"/>
            <a:r>
              <a:rPr lang="pt-PT" sz="2600" dirty="0" err="1" smtClean="0"/>
              <a:t>We</a:t>
            </a:r>
            <a:r>
              <a:rPr lang="pt-PT" sz="2600" dirty="0" smtClean="0"/>
              <a:t> </a:t>
            </a:r>
            <a:r>
              <a:rPr lang="pt-PT" sz="2600" dirty="0" err="1" smtClean="0"/>
              <a:t>will</a:t>
            </a:r>
            <a:r>
              <a:rPr lang="pt-PT" sz="2600" dirty="0" smtClean="0"/>
              <a:t> </a:t>
            </a:r>
            <a:r>
              <a:rPr lang="pt-PT" sz="2600" dirty="0" err="1" smtClean="0"/>
              <a:t>first</a:t>
            </a:r>
            <a:r>
              <a:rPr lang="pt-PT" sz="2600" dirty="0" smtClean="0"/>
              <a:t> </a:t>
            </a:r>
            <a:r>
              <a:rPr lang="pt-PT" sz="2600" dirty="0" err="1" smtClean="0"/>
              <a:t>see</a:t>
            </a:r>
            <a:r>
              <a:rPr lang="pt-PT" sz="2600" dirty="0" smtClean="0"/>
              <a:t> </a:t>
            </a:r>
            <a:r>
              <a:rPr lang="pt-PT" sz="2600" dirty="0" err="1" smtClean="0"/>
              <a:t>how</a:t>
            </a:r>
            <a:r>
              <a:rPr lang="pt-PT" sz="2600" dirty="0" smtClean="0"/>
              <a:t> </a:t>
            </a:r>
            <a:r>
              <a:rPr lang="pt-PT" sz="2600" dirty="0" err="1" smtClean="0"/>
              <a:t>the</a:t>
            </a:r>
            <a:r>
              <a:rPr lang="pt-PT" sz="2600" dirty="0" smtClean="0"/>
              <a:t> </a:t>
            </a:r>
            <a:r>
              <a:rPr lang="pt-PT" sz="2600" dirty="0" err="1" smtClean="0"/>
              <a:t>company</a:t>
            </a:r>
            <a:r>
              <a:rPr lang="pt-PT" sz="2600" dirty="0" smtClean="0"/>
              <a:t> </a:t>
            </a:r>
            <a:r>
              <a:rPr lang="pt-PT" sz="2600" dirty="0" err="1" smtClean="0"/>
              <a:t>managed</a:t>
            </a:r>
            <a:r>
              <a:rPr lang="pt-PT" sz="2600" dirty="0" smtClean="0"/>
              <a:t> to </a:t>
            </a:r>
            <a:r>
              <a:rPr lang="pt-PT" sz="2600" dirty="0" err="1" smtClean="0"/>
              <a:t>change</a:t>
            </a:r>
            <a:r>
              <a:rPr lang="pt-PT" sz="2600" dirty="0" smtClean="0"/>
              <a:t> </a:t>
            </a:r>
            <a:r>
              <a:rPr lang="pt-PT" sz="2600" dirty="0" err="1" smtClean="0"/>
              <a:t>its</a:t>
            </a:r>
            <a:r>
              <a:rPr lang="pt-PT" sz="2600" dirty="0" smtClean="0"/>
              <a:t> </a:t>
            </a:r>
            <a:r>
              <a:rPr lang="pt-PT" sz="2600" dirty="0" err="1" smtClean="0"/>
              <a:t>image</a:t>
            </a:r>
            <a:r>
              <a:rPr lang="pt-PT" sz="2600" dirty="0" smtClean="0"/>
              <a:t> </a:t>
            </a:r>
            <a:r>
              <a:rPr lang="pt-PT" sz="2600" dirty="0" err="1" smtClean="0"/>
              <a:t>over</a:t>
            </a:r>
            <a:r>
              <a:rPr lang="pt-PT" sz="2600" dirty="0" smtClean="0"/>
              <a:t> </a:t>
            </a:r>
            <a:r>
              <a:rPr lang="pt-PT" sz="2600" dirty="0" err="1" smtClean="0"/>
              <a:t>the</a:t>
            </a:r>
            <a:r>
              <a:rPr lang="pt-PT" sz="2600" dirty="0" smtClean="0"/>
              <a:t> </a:t>
            </a:r>
            <a:r>
              <a:rPr lang="pt-PT" sz="2600" dirty="0" err="1" smtClean="0"/>
              <a:t>course</a:t>
            </a:r>
            <a:r>
              <a:rPr lang="pt-PT" sz="2600" dirty="0" smtClean="0"/>
              <a:t> </a:t>
            </a:r>
            <a:r>
              <a:rPr lang="pt-PT" sz="2600" dirty="0" err="1" smtClean="0"/>
              <a:t>of</a:t>
            </a:r>
            <a:r>
              <a:rPr lang="pt-PT" sz="2600" dirty="0" smtClean="0"/>
              <a:t> </a:t>
            </a:r>
            <a:r>
              <a:rPr lang="pt-PT" sz="2600" dirty="0" err="1" smtClean="0"/>
              <a:t>the</a:t>
            </a:r>
            <a:r>
              <a:rPr lang="pt-PT" sz="2600" dirty="0" smtClean="0"/>
              <a:t> </a:t>
            </a:r>
            <a:r>
              <a:rPr lang="pt-PT" sz="2600" dirty="0" err="1" smtClean="0"/>
              <a:t>two</a:t>
            </a:r>
            <a:r>
              <a:rPr lang="pt-PT" sz="2600" dirty="0" smtClean="0"/>
              <a:t> </a:t>
            </a:r>
            <a:r>
              <a:rPr lang="pt-PT" sz="2600" dirty="0" err="1" smtClean="0"/>
              <a:t>campaigns</a:t>
            </a:r>
            <a:r>
              <a:rPr lang="pt-PT" sz="2600" dirty="0" smtClean="0"/>
              <a:t>, </a:t>
            </a:r>
            <a:r>
              <a:rPr lang="pt-PT" sz="2600" dirty="0" err="1" smtClean="0"/>
              <a:t>and</a:t>
            </a:r>
            <a:r>
              <a:rPr lang="pt-PT" sz="2600" dirty="0" smtClean="0"/>
              <a:t> </a:t>
            </a:r>
            <a:r>
              <a:rPr lang="pt-PT" sz="2600" dirty="0" err="1" smtClean="0"/>
              <a:t>we</a:t>
            </a:r>
            <a:r>
              <a:rPr lang="pt-PT" sz="2600" dirty="0" smtClean="0"/>
              <a:t> </a:t>
            </a:r>
            <a:r>
              <a:rPr lang="pt-PT" sz="2600" dirty="0" err="1" smtClean="0"/>
              <a:t>will</a:t>
            </a:r>
            <a:r>
              <a:rPr lang="pt-PT" sz="2600" dirty="0" smtClean="0"/>
              <a:t> </a:t>
            </a:r>
            <a:r>
              <a:rPr lang="pt-PT" sz="2600" dirty="0" err="1" smtClean="0"/>
              <a:t>analyse</a:t>
            </a:r>
            <a:r>
              <a:rPr lang="pt-PT" sz="2600" dirty="0" smtClean="0"/>
              <a:t> </a:t>
            </a:r>
            <a:r>
              <a:rPr lang="pt-PT" sz="2600" dirty="0" err="1" smtClean="0"/>
              <a:t>the</a:t>
            </a:r>
            <a:r>
              <a:rPr lang="pt-PT" sz="2600" dirty="0" smtClean="0"/>
              <a:t> </a:t>
            </a:r>
            <a:r>
              <a:rPr lang="pt-PT" sz="2600" dirty="0" err="1" smtClean="0"/>
              <a:t>values</a:t>
            </a:r>
            <a:r>
              <a:rPr lang="pt-PT" sz="2600" dirty="0" smtClean="0"/>
              <a:t> </a:t>
            </a:r>
            <a:r>
              <a:rPr lang="pt-PT" sz="2600" dirty="0" err="1" smtClean="0"/>
              <a:t>that</a:t>
            </a:r>
            <a:r>
              <a:rPr lang="pt-PT" sz="2600" dirty="0" smtClean="0"/>
              <a:t> </a:t>
            </a:r>
            <a:r>
              <a:rPr lang="pt-PT" sz="2600" dirty="0" err="1" smtClean="0"/>
              <a:t>the</a:t>
            </a:r>
            <a:r>
              <a:rPr lang="pt-PT" sz="2600" dirty="0" smtClean="0"/>
              <a:t> </a:t>
            </a:r>
            <a:r>
              <a:rPr lang="pt-PT" sz="2600" dirty="0" err="1" smtClean="0"/>
              <a:t>campaign</a:t>
            </a:r>
            <a:r>
              <a:rPr lang="pt-PT" sz="2600" dirty="0" smtClean="0"/>
              <a:t> </a:t>
            </a:r>
            <a:r>
              <a:rPr lang="pt-PT" sz="2600" dirty="0" err="1" smtClean="0"/>
              <a:t>projected</a:t>
            </a:r>
            <a:r>
              <a:rPr lang="pt-PT" sz="2600" dirty="0" smtClean="0"/>
              <a:t>.</a:t>
            </a:r>
          </a:p>
          <a:p>
            <a:pPr lvl="1"/>
            <a:r>
              <a:rPr lang="pt-PT" sz="2600" u="sng" dirty="0" err="1" smtClean="0"/>
              <a:t>The</a:t>
            </a:r>
            <a:r>
              <a:rPr lang="pt-PT" sz="2600" u="sng" dirty="0" smtClean="0"/>
              <a:t> </a:t>
            </a:r>
            <a:r>
              <a:rPr lang="pt-PT" sz="2600" u="sng" dirty="0" err="1" smtClean="0"/>
              <a:t>essay</a:t>
            </a:r>
            <a:r>
              <a:rPr lang="pt-PT" sz="2600" u="sng" dirty="0" smtClean="0"/>
              <a:t> </a:t>
            </a:r>
            <a:r>
              <a:rPr lang="pt-PT" sz="2600" u="sng" dirty="0" err="1" smtClean="0"/>
              <a:t>will</a:t>
            </a:r>
            <a:r>
              <a:rPr lang="pt-PT" sz="2600" u="sng" dirty="0" smtClean="0"/>
              <a:t> </a:t>
            </a:r>
            <a:r>
              <a:rPr lang="pt-PT" sz="2600" u="sng" dirty="0" err="1" smtClean="0"/>
              <a:t>analyse</a:t>
            </a:r>
            <a:r>
              <a:rPr lang="pt-PT" sz="2600" dirty="0" smtClean="0"/>
              <a:t> </a:t>
            </a:r>
            <a:r>
              <a:rPr lang="pt-PT" sz="2600" dirty="0" err="1" smtClean="0"/>
              <a:t>the</a:t>
            </a:r>
            <a:r>
              <a:rPr lang="pt-PT" sz="2600" dirty="0" smtClean="0"/>
              <a:t> </a:t>
            </a:r>
            <a:r>
              <a:rPr lang="pt-PT" sz="2600" dirty="0" err="1" smtClean="0"/>
              <a:t>values</a:t>
            </a:r>
            <a:r>
              <a:rPr lang="pt-PT" sz="2600" dirty="0" smtClean="0"/>
              <a:t> </a:t>
            </a:r>
            <a:r>
              <a:rPr lang="pt-PT" sz="2600" dirty="0" err="1" smtClean="0"/>
              <a:t>that</a:t>
            </a:r>
            <a:r>
              <a:rPr lang="pt-PT" sz="2600" dirty="0" smtClean="0"/>
              <a:t> </a:t>
            </a:r>
            <a:r>
              <a:rPr lang="pt-PT" sz="2600" dirty="0" err="1" smtClean="0"/>
              <a:t>each</a:t>
            </a:r>
            <a:r>
              <a:rPr lang="pt-PT" sz="2600" dirty="0" smtClean="0"/>
              <a:t> </a:t>
            </a:r>
            <a:r>
              <a:rPr lang="pt-PT" sz="2600" dirty="0" err="1" smtClean="0"/>
              <a:t>campaign</a:t>
            </a:r>
            <a:r>
              <a:rPr lang="pt-PT" sz="2600" dirty="0" smtClean="0"/>
              <a:t> </a:t>
            </a:r>
            <a:r>
              <a:rPr lang="pt-PT" sz="2600" dirty="0" err="1" smtClean="0"/>
              <a:t>projected</a:t>
            </a:r>
            <a:r>
              <a:rPr lang="pt-PT" sz="2600" dirty="0" smtClean="0"/>
              <a:t> </a:t>
            </a:r>
            <a:r>
              <a:rPr lang="pt-PT" sz="2600" u="sng" dirty="0" smtClean="0"/>
              <a:t>to show</a:t>
            </a:r>
            <a:r>
              <a:rPr lang="pt-PT" sz="2600" dirty="0" smtClean="0"/>
              <a:t> </a:t>
            </a:r>
            <a:r>
              <a:rPr lang="pt-PT" sz="2600" dirty="0" err="1" smtClean="0"/>
              <a:t>how</a:t>
            </a:r>
            <a:r>
              <a:rPr lang="pt-PT" sz="2600" dirty="0" smtClean="0"/>
              <a:t> </a:t>
            </a:r>
            <a:r>
              <a:rPr lang="pt-PT" sz="2600" dirty="0" err="1" smtClean="0"/>
              <a:t>the</a:t>
            </a:r>
            <a:r>
              <a:rPr lang="pt-PT" sz="2600" dirty="0" smtClean="0"/>
              <a:t> </a:t>
            </a:r>
            <a:r>
              <a:rPr lang="pt-PT" sz="2600" dirty="0" err="1" smtClean="0"/>
              <a:t>company</a:t>
            </a:r>
            <a:r>
              <a:rPr lang="pt-PT" sz="2600" dirty="0" smtClean="0"/>
              <a:t> </a:t>
            </a:r>
            <a:r>
              <a:rPr lang="pt-PT" sz="2600" dirty="0" err="1" smtClean="0"/>
              <a:t>managed</a:t>
            </a:r>
            <a:r>
              <a:rPr lang="pt-PT" sz="2600" dirty="0" smtClean="0"/>
              <a:t> to </a:t>
            </a:r>
            <a:r>
              <a:rPr lang="pt-PT" sz="2600" dirty="0" err="1" smtClean="0"/>
              <a:t>change</a:t>
            </a:r>
            <a:r>
              <a:rPr lang="pt-PT" sz="2600" dirty="0" smtClean="0"/>
              <a:t> </a:t>
            </a:r>
            <a:r>
              <a:rPr lang="pt-PT" sz="2600" dirty="0" err="1" smtClean="0"/>
              <a:t>its</a:t>
            </a:r>
            <a:r>
              <a:rPr lang="pt-PT" sz="2600" dirty="0" smtClean="0"/>
              <a:t> </a:t>
            </a:r>
            <a:r>
              <a:rPr lang="pt-PT" sz="2600" dirty="0" err="1" smtClean="0"/>
              <a:t>image</a:t>
            </a:r>
            <a:r>
              <a:rPr lang="pt-PT" sz="2600" dirty="0" smtClean="0"/>
              <a:t> </a:t>
            </a:r>
            <a:r>
              <a:rPr lang="pt-PT" sz="2600" dirty="0" err="1" smtClean="0"/>
              <a:t>over</a:t>
            </a:r>
            <a:r>
              <a:rPr lang="pt-PT" sz="2600" dirty="0" smtClean="0"/>
              <a:t> </a:t>
            </a:r>
            <a:r>
              <a:rPr lang="pt-PT" sz="2600" dirty="0" err="1" smtClean="0"/>
              <a:t>the</a:t>
            </a:r>
            <a:r>
              <a:rPr lang="pt-PT" sz="2600" dirty="0" smtClean="0"/>
              <a:t> </a:t>
            </a:r>
            <a:r>
              <a:rPr lang="pt-PT" sz="2600" dirty="0" err="1" smtClean="0"/>
              <a:t>course</a:t>
            </a:r>
            <a:r>
              <a:rPr lang="pt-PT" sz="2600" dirty="0" smtClean="0"/>
              <a:t> </a:t>
            </a:r>
            <a:r>
              <a:rPr lang="pt-PT" sz="2600" dirty="0" err="1" smtClean="0"/>
              <a:t>of</a:t>
            </a:r>
            <a:r>
              <a:rPr lang="pt-PT" sz="2600" dirty="0" smtClean="0"/>
              <a:t> </a:t>
            </a:r>
            <a:r>
              <a:rPr lang="pt-PT" sz="2600" dirty="0" err="1" smtClean="0"/>
              <a:t>the</a:t>
            </a:r>
            <a:r>
              <a:rPr lang="pt-PT" sz="2600" dirty="0" smtClean="0"/>
              <a:t> </a:t>
            </a:r>
            <a:r>
              <a:rPr lang="pt-PT" sz="2600" dirty="0" err="1" smtClean="0"/>
              <a:t>two</a:t>
            </a:r>
            <a:r>
              <a:rPr lang="pt-PT" sz="2600" dirty="0" smtClean="0"/>
              <a:t> </a:t>
            </a:r>
            <a:r>
              <a:rPr lang="pt-PT" sz="2600" dirty="0" err="1" smtClean="0"/>
              <a:t>campaigns</a:t>
            </a:r>
            <a:r>
              <a:rPr lang="pt-PT" sz="2600" dirty="0" smtClean="0"/>
              <a:t>.</a:t>
            </a:r>
          </a:p>
          <a:p>
            <a:pPr lvl="1"/>
            <a:r>
              <a:rPr lang="pt-PT" sz="2600" u="sng" dirty="0" err="1" smtClean="0"/>
              <a:t>There</a:t>
            </a:r>
            <a:r>
              <a:rPr lang="pt-PT" sz="2600" u="sng" dirty="0" smtClean="0"/>
              <a:t> </a:t>
            </a:r>
            <a:r>
              <a:rPr lang="pt-PT" sz="2600" u="sng" dirty="0" err="1" smtClean="0"/>
              <a:t>follows</a:t>
            </a:r>
            <a:r>
              <a:rPr lang="pt-PT" sz="2600" u="sng" dirty="0" smtClean="0"/>
              <a:t> </a:t>
            </a:r>
            <a:r>
              <a:rPr lang="pt-PT" sz="2600" u="sng" dirty="0" err="1" smtClean="0"/>
              <a:t>an</a:t>
            </a:r>
            <a:r>
              <a:rPr lang="pt-PT" sz="2600" u="sng" dirty="0" smtClean="0"/>
              <a:t> </a:t>
            </a:r>
            <a:r>
              <a:rPr lang="pt-PT" sz="2600" u="sng" dirty="0" err="1" smtClean="0"/>
              <a:t>analysis</a:t>
            </a:r>
            <a:r>
              <a:rPr lang="pt-PT" sz="2600" u="sng" dirty="0" smtClean="0"/>
              <a:t> </a:t>
            </a:r>
            <a:r>
              <a:rPr lang="pt-PT" sz="2600" u="sng" dirty="0" err="1" smtClean="0"/>
              <a:t>of</a:t>
            </a:r>
            <a:r>
              <a:rPr lang="pt-PT" sz="2600" dirty="0" smtClean="0"/>
              <a:t> </a:t>
            </a:r>
            <a:r>
              <a:rPr lang="pt-PT" sz="2600" dirty="0" err="1" smtClean="0"/>
              <a:t>the</a:t>
            </a:r>
            <a:r>
              <a:rPr lang="pt-PT" sz="2600" dirty="0" smtClean="0"/>
              <a:t> </a:t>
            </a:r>
            <a:r>
              <a:rPr lang="pt-PT" sz="2600" dirty="0" err="1" smtClean="0"/>
              <a:t>values</a:t>
            </a:r>
            <a:r>
              <a:rPr lang="pt-PT" sz="2600" dirty="0" smtClean="0"/>
              <a:t> </a:t>
            </a:r>
            <a:r>
              <a:rPr lang="pt-PT" sz="2600" dirty="0" err="1" smtClean="0"/>
              <a:t>that</a:t>
            </a:r>
            <a:r>
              <a:rPr lang="pt-PT" sz="2600" dirty="0" smtClean="0"/>
              <a:t> </a:t>
            </a:r>
            <a:r>
              <a:rPr lang="pt-PT" sz="2600" dirty="0" err="1" smtClean="0"/>
              <a:t>each</a:t>
            </a:r>
            <a:r>
              <a:rPr lang="pt-PT" sz="2600" dirty="0" smtClean="0"/>
              <a:t> </a:t>
            </a:r>
            <a:r>
              <a:rPr lang="pt-PT" sz="2600" dirty="0" err="1" smtClean="0"/>
              <a:t>campaign</a:t>
            </a:r>
            <a:r>
              <a:rPr lang="pt-PT" sz="2600" dirty="0" smtClean="0"/>
              <a:t> </a:t>
            </a:r>
            <a:r>
              <a:rPr lang="pt-PT" sz="2600" dirty="0" err="1" smtClean="0"/>
              <a:t>projected</a:t>
            </a:r>
            <a:r>
              <a:rPr lang="pt-PT" sz="2600" dirty="0" smtClean="0"/>
              <a:t> to show </a:t>
            </a:r>
            <a:r>
              <a:rPr lang="pt-PT" sz="2600" dirty="0" err="1" smtClean="0"/>
              <a:t>how</a:t>
            </a:r>
            <a:r>
              <a:rPr lang="pt-PT" sz="2600" dirty="0" smtClean="0"/>
              <a:t> </a:t>
            </a:r>
            <a:r>
              <a:rPr lang="pt-PT" sz="2600" dirty="0" err="1" smtClean="0"/>
              <a:t>the</a:t>
            </a:r>
            <a:r>
              <a:rPr lang="pt-PT" sz="2600" dirty="0" smtClean="0"/>
              <a:t> </a:t>
            </a:r>
            <a:r>
              <a:rPr lang="pt-PT" sz="2600" dirty="0" err="1" smtClean="0"/>
              <a:t>company</a:t>
            </a:r>
            <a:r>
              <a:rPr lang="pt-PT" sz="2600" dirty="0" smtClean="0"/>
              <a:t> </a:t>
            </a:r>
            <a:r>
              <a:rPr lang="pt-PT" sz="2600" dirty="0" err="1" smtClean="0"/>
              <a:t>managed</a:t>
            </a:r>
            <a:r>
              <a:rPr lang="pt-PT" sz="2600" dirty="0" smtClean="0"/>
              <a:t> to </a:t>
            </a:r>
            <a:r>
              <a:rPr lang="pt-PT" sz="2600" dirty="0" err="1" smtClean="0"/>
              <a:t>change</a:t>
            </a:r>
            <a:r>
              <a:rPr lang="pt-PT" sz="2600" dirty="0" smtClean="0"/>
              <a:t> </a:t>
            </a:r>
            <a:r>
              <a:rPr lang="pt-PT" sz="2600" dirty="0" err="1" smtClean="0"/>
              <a:t>its</a:t>
            </a:r>
            <a:r>
              <a:rPr lang="pt-PT" sz="2600" dirty="0" smtClean="0"/>
              <a:t> </a:t>
            </a:r>
            <a:r>
              <a:rPr lang="pt-PT" sz="2600" dirty="0" err="1" smtClean="0"/>
              <a:t>image</a:t>
            </a:r>
            <a:r>
              <a:rPr lang="pt-PT" sz="2600" dirty="0" smtClean="0"/>
              <a:t> </a:t>
            </a:r>
            <a:r>
              <a:rPr lang="pt-PT" sz="2600" dirty="0" err="1" smtClean="0"/>
              <a:t>over</a:t>
            </a:r>
            <a:r>
              <a:rPr lang="pt-PT" sz="2600" dirty="0" smtClean="0"/>
              <a:t> </a:t>
            </a:r>
            <a:r>
              <a:rPr lang="pt-PT" sz="2600" dirty="0" err="1" smtClean="0"/>
              <a:t>the</a:t>
            </a:r>
            <a:r>
              <a:rPr lang="pt-PT" sz="2600" dirty="0" smtClean="0"/>
              <a:t> </a:t>
            </a:r>
            <a:r>
              <a:rPr lang="pt-PT" sz="2600" dirty="0" err="1" smtClean="0"/>
              <a:t>course</a:t>
            </a:r>
            <a:r>
              <a:rPr lang="pt-PT" sz="2600" dirty="0" smtClean="0"/>
              <a:t> </a:t>
            </a:r>
            <a:r>
              <a:rPr lang="pt-PT" sz="2600" dirty="0" err="1" smtClean="0"/>
              <a:t>of</a:t>
            </a:r>
            <a:r>
              <a:rPr lang="pt-PT" sz="2600" dirty="0" smtClean="0"/>
              <a:t> </a:t>
            </a:r>
            <a:r>
              <a:rPr lang="pt-PT" sz="2600" dirty="0" err="1" smtClean="0"/>
              <a:t>the</a:t>
            </a:r>
            <a:r>
              <a:rPr lang="pt-PT" sz="2600" dirty="0" smtClean="0"/>
              <a:t> </a:t>
            </a:r>
            <a:r>
              <a:rPr lang="pt-PT" sz="2600" dirty="0" err="1" smtClean="0"/>
              <a:t>two</a:t>
            </a:r>
            <a:r>
              <a:rPr lang="pt-PT" sz="2600" dirty="0" smtClean="0"/>
              <a:t> </a:t>
            </a:r>
            <a:r>
              <a:rPr lang="pt-PT" sz="2600" dirty="0" err="1" smtClean="0"/>
              <a:t>campaigns</a:t>
            </a:r>
            <a:r>
              <a:rPr lang="pt-PT" sz="2600" dirty="0" smtClean="0"/>
              <a:t>.</a:t>
            </a:r>
          </a:p>
        </p:txBody>
      </p:sp>
      <p:sp>
        <p:nvSpPr>
          <p:cNvPr id="4" name="Oval 3"/>
          <p:cNvSpPr/>
          <p:nvPr/>
        </p:nvSpPr>
        <p:spPr>
          <a:xfrm>
            <a:off x="2450592" y="2499360"/>
            <a:ext cx="1767840"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560576" y="3555682"/>
            <a:ext cx="2194560"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5754624" y="3944112"/>
            <a:ext cx="2116836"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lide Number Placeholder 6"/>
          <p:cNvSpPr>
            <a:spLocks noGrp="1"/>
          </p:cNvSpPr>
          <p:nvPr>
            <p:ph type="sldNum" sz="quarter" idx="12"/>
          </p:nvPr>
        </p:nvSpPr>
        <p:spPr/>
        <p:txBody>
          <a:bodyPr/>
          <a:lstStyle/>
          <a:p>
            <a:fld id="{F22735EE-5EDA-466A-9ABB-96CA79D4F59E}" type="slidenum">
              <a:rPr lang="en-GB" smtClean="0"/>
              <a:t>3</a:t>
            </a:fld>
            <a:endParaRPr lang="en-GB"/>
          </a:p>
        </p:txBody>
      </p:sp>
    </p:spTree>
    <p:extLst>
      <p:ext uri="{BB962C8B-B14F-4D97-AF65-F5344CB8AC3E}">
        <p14:creationId xmlns:p14="http://schemas.microsoft.com/office/powerpoint/2010/main" val="339301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0070C0"/>
                </a:solidFill>
              </a:rPr>
              <a:t>Técnicas para um texto mais formal</a:t>
            </a:r>
            <a:endParaRPr lang="en-GB" dirty="0"/>
          </a:p>
        </p:txBody>
      </p:sp>
      <p:sp>
        <p:nvSpPr>
          <p:cNvPr id="3" name="Marcador de Posição de Conteúdo 2"/>
          <p:cNvSpPr>
            <a:spLocks noGrp="1"/>
          </p:cNvSpPr>
          <p:nvPr>
            <p:ph idx="1"/>
          </p:nvPr>
        </p:nvSpPr>
        <p:spPr/>
        <p:txBody>
          <a:bodyPr/>
          <a:lstStyle/>
          <a:p>
            <a:r>
              <a:rPr lang="pt-PT" dirty="0" err="1" smtClean="0"/>
              <a:t>We</a:t>
            </a:r>
            <a:r>
              <a:rPr lang="pt-PT" dirty="0" smtClean="0"/>
              <a:t> </a:t>
            </a:r>
            <a:r>
              <a:rPr lang="pt-PT" dirty="0" err="1" smtClean="0"/>
              <a:t>analysed</a:t>
            </a:r>
            <a:r>
              <a:rPr lang="pt-PT" dirty="0" smtClean="0"/>
              <a:t> </a:t>
            </a:r>
            <a:r>
              <a:rPr lang="pt-PT" dirty="0" err="1" smtClean="0"/>
              <a:t>the</a:t>
            </a:r>
            <a:r>
              <a:rPr lang="pt-PT" dirty="0" smtClean="0"/>
              <a:t> </a:t>
            </a:r>
            <a:r>
              <a:rPr lang="pt-PT" dirty="0" err="1" smtClean="0"/>
              <a:t>ads</a:t>
            </a:r>
            <a:r>
              <a:rPr lang="pt-PT" dirty="0" smtClean="0"/>
              <a:t> </a:t>
            </a:r>
            <a:r>
              <a:rPr lang="pt-PT" dirty="0" err="1" smtClean="0"/>
              <a:t>and</a:t>
            </a:r>
            <a:r>
              <a:rPr lang="pt-PT" dirty="0" smtClean="0"/>
              <a:t> </a:t>
            </a:r>
            <a:r>
              <a:rPr lang="pt-PT" dirty="0" err="1" smtClean="0"/>
              <a:t>found</a:t>
            </a:r>
            <a:r>
              <a:rPr lang="pt-PT" dirty="0" smtClean="0"/>
              <a:t> </a:t>
            </a:r>
            <a:r>
              <a:rPr lang="pt-PT" dirty="0" err="1" smtClean="0"/>
              <a:t>that</a:t>
            </a:r>
            <a:r>
              <a:rPr lang="pt-PT" dirty="0" smtClean="0"/>
              <a:t> </a:t>
            </a:r>
            <a:r>
              <a:rPr lang="pt-PT" dirty="0" err="1" smtClean="0"/>
              <a:t>the</a:t>
            </a:r>
            <a:r>
              <a:rPr lang="pt-PT" dirty="0" smtClean="0"/>
              <a:t> </a:t>
            </a:r>
            <a:r>
              <a:rPr lang="pt-PT" dirty="0" err="1" smtClean="0"/>
              <a:t>image</a:t>
            </a:r>
            <a:r>
              <a:rPr lang="pt-PT" dirty="0" smtClean="0"/>
              <a:t> </a:t>
            </a:r>
            <a:r>
              <a:rPr lang="pt-PT" dirty="0" err="1" smtClean="0"/>
              <a:t>that</a:t>
            </a:r>
            <a:r>
              <a:rPr lang="pt-PT" dirty="0" smtClean="0"/>
              <a:t> </a:t>
            </a:r>
            <a:r>
              <a:rPr lang="pt-PT" dirty="0" err="1" smtClean="0"/>
              <a:t>the</a:t>
            </a:r>
            <a:r>
              <a:rPr lang="pt-PT" dirty="0" smtClean="0"/>
              <a:t> </a:t>
            </a:r>
            <a:r>
              <a:rPr lang="pt-PT" dirty="0" err="1" smtClean="0"/>
              <a:t>company</a:t>
            </a:r>
            <a:r>
              <a:rPr lang="pt-PT" dirty="0" smtClean="0"/>
              <a:t> </a:t>
            </a:r>
            <a:r>
              <a:rPr lang="pt-PT" dirty="0" err="1" smtClean="0"/>
              <a:t>projected</a:t>
            </a:r>
            <a:r>
              <a:rPr lang="pt-PT" dirty="0" smtClean="0"/>
              <a:t> </a:t>
            </a:r>
            <a:r>
              <a:rPr lang="pt-PT" dirty="0" err="1" smtClean="0"/>
              <a:t>changed</a:t>
            </a:r>
            <a:r>
              <a:rPr lang="pt-PT" dirty="0" smtClean="0"/>
              <a:t> </a:t>
            </a:r>
            <a:r>
              <a:rPr lang="pt-PT" dirty="0" err="1" smtClean="0"/>
              <a:t>through</a:t>
            </a:r>
            <a:r>
              <a:rPr lang="pt-PT" dirty="0" smtClean="0"/>
              <a:t> </a:t>
            </a:r>
            <a:r>
              <a:rPr lang="pt-PT" dirty="0" err="1" smtClean="0"/>
              <a:t>the</a:t>
            </a:r>
            <a:r>
              <a:rPr lang="pt-PT" dirty="0" smtClean="0"/>
              <a:t> </a:t>
            </a:r>
            <a:r>
              <a:rPr lang="pt-PT" dirty="0" err="1" smtClean="0"/>
              <a:t>years</a:t>
            </a:r>
            <a:r>
              <a:rPr lang="pt-PT" dirty="0" smtClean="0"/>
              <a:t>.</a:t>
            </a:r>
            <a:endParaRPr lang="en-GB" dirty="0" smtClean="0"/>
          </a:p>
          <a:p>
            <a:r>
              <a:rPr lang="pt-PT" u="sng" dirty="0" err="1" smtClean="0"/>
              <a:t>The</a:t>
            </a:r>
            <a:r>
              <a:rPr lang="pt-PT" u="sng" dirty="0" smtClean="0"/>
              <a:t> </a:t>
            </a:r>
            <a:r>
              <a:rPr lang="pt-PT" u="sng" dirty="0" err="1" smtClean="0"/>
              <a:t>analysis</a:t>
            </a:r>
            <a:r>
              <a:rPr lang="pt-PT" dirty="0" smtClean="0"/>
              <a:t> </a:t>
            </a:r>
            <a:r>
              <a:rPr lang="pt-PT" dirty="0" err="1" smtClean="0"/>
              <a:t>showed</a:t>
            </a:r>
            <a:r>
              <a:rPr lang="pt-PT" dirty="0" smtClean="0"/>
              <a:t> </a:t>
            </a:r>
            <a:r>
              <a:rPr lang="pt-PT" dirty="0" err="1" smtClean="0"/>
              <a:t>that</a:t>
            </a:r>
            <a:r>
              <a:rPr lang="pt-PT" dirty="0" smtClean="0"/>
              <a:t> </a:t>
            </a:r>
            <a:r>
              <a:rPr lang="pt-PT" dirty="0" err="1" smtClean="0"/>
              <a:t>the</a:t>
            </a:r>
            <a:r>
              <a:rPr lang="pt-PT" dirty="0" smtClean="0"/>
              <a:t> </a:t>
            </a:r>
            <a:r>
              <a:rPr lang="pt-PT" dirty="0" err="1" smtClean="0"/>
              <a:t>image</a:t>
            </a:r>
            <a:r>
              <a:rPr lang="pt-PT" dirty="0" smtClean="0"/>
              <a:t> …</a:t>
            </a:r>
          </a:p>
          <a:p>
            <a:pPr lvl="1">
              <a:spcBef>
                <a:spcPts val="1200"/>
              </a:spcBef>
            </a:pPr>
            <a:r>
              <a:rPr lang="pt-PT" dirty="0" err="1" smtClean="0"/>
              <a:t>Technique</a:t>
            </a:r>
            <a:r>
              <a:rPr lang="pt-PT" dirty="0" smtClean="0"/>
              <a:t>: </a:t>
            </a:r>
            <a:r>
              <a:rPr lang="pt-PT" dirty="0" err="1" smtClean="0"/>
              <a:t>nominalisation</a:t>
            </a:r>
            <a:endParaRPr lang="pt-PT" dirty="0" smtClean="0"/>
          </a:p>
          <a:p>
            <a:endParaRPr lang="pt-PT" dirty="0"/>
          </a:p>
          <a:p>
            <a:r>
              <a:rPr lang="pt-PT" dirty="0" err="1" smtClean="0"/>
              <a:t>First</a:t>
            </a:r>
            <a:r>
              <a:rPr lang="pt-PT" dirty="0" smtClean="0"/>
              <a:t> </a:t>
            </a:r>
            <a:r>
              <a:rPr lang="pt-PT" dirty="0" err="1" smtClean="0"/>
              <a:t>we</a:t>
            </a:r>
            <a:r>
              <a:rPr lang="pt-PT" dirty="0" smtClean="0"/>
              <a:t> </a:t>
            </a:r>
            <a:r>
              <a:rPr lang="pt-PT" dirty="0" err="1" smtClean="0"/>
              <a:t>classified</a:t>
            </a:r>
            <a:r>
              <a:rPr lang="pt-PT" dirty="0" smtClean="0"/>
              <a:t> </a:t>
            </a:r>
            <a:r>
              <a:rPr lang="pt-PT" dirty="0" err="1" smtClean="0"/>
              <a:t>the</a:t>
            </a:r>
            <a:r>
              <a:rPr lang="pt-PT" dirty="0" smtClean="0"/>
              <a:t> </a:t>
            </a:r>
            <a:r>
              <a:rPr lang="pt-PT" dirty="0" err="1" smtClean="0"/>
              <a:t>advertisements</a:t>
            </a:r>
            <a:r>
              <a:rPr lang="pt-PT" dirty="0" smtClean="0"/>
              <a:t> </a:t>
            </a:r>
            <a:r>
              <a:rPr lang="pt-PT" dirty="0" err="1" smtClean="0"/>
              <a:t>into</a:t>
            </a:r>
            <a:r>
              <a:rPr lang="pt-PT" dirty="0" smtClean="0"/>
              <a:t> </a:t>
            </a:r>
            <a:r>
              <a:rPr lang="pt-PT" dirty="0" err="1" smtClean="0"/>
              <a:t>campaigns</a:t>
            </a:r>
            <a:r>
              <a:rPr lang="pt-PT" dirty="0" smtClean="0"/>
              <a:t>.</a:t>
            </a:r>
          </a:p>
          <a:p>
            <a:r>
              <a:rPr lang="pt-PT" dirty="0" err="1" smtClean="0"/>
              <a:t>First</a:t>
            </a:r>
            <a:r>
              <a:rPr lang="pt-PT" dirty="0" smtClean="0"/>
              <a:t>, </a:t>
            </a:r>
            <a:r>
              <a:rPr lang="pt-PT" dirty="0" err="1" smtClean="0"/>
              <a:t>the</a:t>
            </a:r>
            <a:r>
              <a:rPr lang="pt-PT" dirty="0" smtClean="0"/>
              <a:t> </a:t>
            </a:r>
            <a:r>
              <a:rPr lang="pt-PT" dirty="0" err="1" smtClean="0"/>
              <a:t>advertisements</a:t>
            </a:r>
            <a:r>
              <a:rPr lang="pt-PT" dirty="0" smtClean="0"/>
              <a:t> </a:t>
            </a:r>
            <a:r>
              <a:rPr lang="pt-PT" u="sng" dirty="0" err="1" smtClean="0"/>
              <a:t>were</a:t>
            </a:r>
            <a:r>
              <a:rPr lang="pt-PT" u="sng" dirty="0" smtClean="0"/>
              <a:t> </a:t>
            </a:r>
            <a:r>
              <a:rPr lang="pt-PT" u="sng" dirty="0" err="1" smtClean="0"/>
              <a:t>classified</a:t>
            </a:r>
            <a:r>
              <a:rPr lang="pt-PT" dirty="0" smtClean="0"/>
              <a:t> </a:t>
            </a:r>
            <a:r>
              <a:rPr lang="pt-PT" dirty="0" err="1" smtClean="0"/>
              <a:t>into</a:t>
            </a:r>
            <a:r>
              <a:rPr lang="pt-PT" dirty="0" smtClean="0"/>
              <a:t> </a:t>
            </a:r>
            <a:r>
              <a:rPr lang="pt-PT" dirty="0" err="1" smtClean="0"/>
              <a:t>campaigns</a:t>
            </a:r>
            <a:r>
              <a:rPr lang="pt-PT" dirty="0" smtClean="0"/>
              <a:t>.</a:t>
            </a:r>
          </a:p>
          <a:p>
            <a:pPr lvl="1">
              <a:spcBef>
                <a:spcPts val="1200"/>
              </a:spcBef>
            </a:pPr>
            <a:r>
              <a:rPr lang="pt-PT" dirty="0" err="1" smtClean="0"/>
              <a:t>Technique</a:t>
            </a:r>
            <a:r>
              <a:rPr lang="pt-PT" dirty="0" smtClean="0"/>
              <a:t>: passive </a:t>
            </a:r>
            <a:r>
              <a:rPr lang="pt-PT" dirty="0" err="1" smtClean="0"/>
              <a:t>voice</a:t>
            </a:r>
            <a:endParaRPr lang="pt-PT" dirty="0" smtClean="0"/>
          </a:p>
        </p:txBody>
      </p:sp>
      <p:sp>
        <p:nvSpPr>
          <p:cNvPr id="4" name="Oval 3"/>
          <p:cNvSpPr/>
          <p:nvPr/>
        </p:nvSpPr>
        <p:spPr>
          <a:xfrm>
            <a:off x="938784" y="1825625"/>
            <a:ext cx="2194560"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755648" y="4140898"/>
            <a:ext cx="2194560"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12"/>
          </p:nvPr>
        </p:nvSpPr>
        <p:spPr/>
        <p:txBody>
          <a:bodyPr/>
          <a:lstStyle/>
          <a:p>
            <a:fld id="{F22735EE-5EDA-466A-9ABB-96CA79D4F59E}" type="slidenum">
              <a:rPr lang="en-GB" smtClean="0"/>
              <a:t>4</a:t>
            </a:fld>
            <a:endParaRPr lang="en-GB"/>
          </a:p>
        </p:txBody>
      </p:sp>
    </p:spTree>
    <p:extLst>
      <p:ext uri="{BB962C8B-B14F-4D97-AF65-F5344CB8AC3E}">
        <p14:creationId xmlns:p14="http://schemas.microsoft.com/office/powerpoint/2010/main" val="70609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0070C0"/>
                </a:solidFill>
              </a:rPr>
              <a:t>Técnicas para um texto mais formal</a:t>
            </a:r>
            <a:endParaRPr lang="en-GB" dirty="0"/>
          </a:p>
        </p:txBody>
      </p:sp>
      <p:sp>
        <p:nvSpPr>
          <p:cNvPr id="3" name="Marcador de Posição de Conteúdo 2"/>
          <p:cNvSpPr>
            <a:spLocks noGrp="1"/>
          </p:cNvSpPr>
          <p:nvPr>
            <p:ph idx="1"/>
          </p:nvPr>
        </p:nvSpPr>
        <p:spPr/>
        <p:txBody>
          <a:bodyPr/>
          <a:lstStyle/>
          <a:p>
            <a:r>
              <a:rPr lang="pt-PT" dirty="0" smtClean="0"/>
              <a:t>Não utilize expressões informais, típicas do discurso oral</a:t>
            </a:r>
          </a:p>
          <a:p>
            <a:pPr lvl="1">
              <a:spcBef>
                <a:spcPts val="1200"/>
              </a:spcBef>
            </a:pPr>
            <a:r>
              <a:rPr lang="pt-PT" dirty="0" err="1" smtClean="0"/>
              <a:t>The</a:t>
            </a:r>
            <a:r>
              <a:rPr lang="pt-PT" dirty="0" smtClean="0"/>
              <a:t> </a:t>
            </a:r>
            <a:r>
              <a:rPr lang="pt-PT" dirty="0" err="1" smtClean="0"/>
              <a:t>company</a:t>
            </a:r>
            <a:r>
              <a:rPr lang="pt-PT" dirty="0" smtClean="0"/>
              <a:t> </a:t>
            </a:r>
            <a:r>
              <a:rPr lang="pt-PT" dirty="0" err="1" smtClean="0"/>
              <a:t>couldn’t</a:t>
            </a:r>
            <a:r>
              <a:rPr lang="pt-PT" dirty="0" smtClean="0"/>
              <a:t> </a:t>
            </a:r>
            <a:r>
              <a:rPr lang="pt-PT" dirty="0" err="1" smtClean="0"/>
              <a:t>get</a:t>
            </a:r>
            <a:r>
              <a:rPr lang="pt-PT" dirty="0" smtClean="0"/>
              <a:t> to </a:t>
            </a:r>
            <a:r>
              <a:rPr lang="pt-PT" dirty="0" err="1" smtClean="0"/>
              <a:t>grips</a:t>
            </a:r>
            <a:r>
              <a:rPr lang="pt-PT" dirty="0" smtClean="0"/>
              <a:t> </a:t>
            </a:r>
            <a:r>
              <a:rPr lang="pt-PT" dirty="0" err="1" smtClean="0"/>
              <a:t>with</a:t>
            </a:r>
            <a:r>
              <a:rPr lang="pt-PT" dirty="0" smtClean="0"/>
              <a:t> </a:t>
            </a:r>
            <a:r>
              <a:rPr lang="pt-PT" dirty="0" err="1" smtClean="0"/>
              <a:t>the</a:t>
            </a:r>
            <a:r>
              <a:rPr lang="pt-PT" dirty="0" smtClean="0"/>
              <a:t> </a:t>
            </a:r>
            <a:r>
              <a:rPr lang="pt-PT" dirty="0" err="1" smtClean="0"/>
              <a:t>rapidly</a:t>
            </a:r>
            <a:r>
              <a:rPr lang="pt-PT" dirty="0" smtClean="0"/>
              <a:t> </a:t>
            </a:r>
            <a:r>
              <a:rPr lang="pt-PT" dirty="0" err="1" smtClean="0"/>
              <a:t>changing</a:t>
            </a:r>
            <a:r>
              <a:rPr lang="pt-PT" dirty="0" smtClean="0"/>
              <a:t> </a:t>
            </a:r>
            <a:r>
              <a:rPr lang="pt-PT" dirty="0" err="1" smtClean="0"/>
              <a:t>market</a:t>
            </a:r>
            <a:r>
              <a:rPr lang="pt-PT" dirty="0" smtClean="0"/>
              <a:t> </a:t>
            </a:r>
            <a:r>
              <a:rPr lang="pt-PT" dirty="0" err="1" smtClean="0"/>
              <a:t>conditions</a:t>
            </a:r>
            <a:r>
              <a:rPr lang="pt-PT" dirty="0" smtClean="0"/>
              <a:t>.</a:t>
            </a:r>
          </a:p>
          <a:p>
            <a:pPr lvl="1"/>
            <a:r>
              <a:rPr lang="pt-PT" dirty="0" err="1" smtClean="0"/>
              <a:t>The</a:t>
            </a:r>
            <a:r>
              <a:rPr lang="pt-PT" dirty="0" smtClean="0"/>
              <a:t> </a:t>
            </a:r>
            <a:r>
              <a:rPr lang="pt-PT" dirty="0" err="1" smtClean="0"/>
              <a:t>company</a:t>
            </a:r>
            <a:r>
              <a:rPr lang="pt-PT" dirty="0" smtClean="0"/>
              <a:t> </a:t>
            </a:r>
            <a:r>
              <a:rPr lang="pt-PT" u="sng" dirty="0" err="1" smtClean="0"/>
              <a:t>was</a:t>
            </a:r>
            <a:r>
              <a:rPr lang="pt-PT" u="sng" dirty="0" smtClean="0"/>
              <a:t> </a:t>
            </a:r>
            <a:r>
              <a:rPr lang="pt-PT" u="sng" dirty="0" err="1" smtClean="0"/>
              <a:t>unable</a:t>
            </a:r>
            <a:r>
              <a:rPr lang="pt-PT" u="sng" dirty="0" smtClean="0"/>
              <a:t> to </a:t>
            </a:r>
            <a:r>
              <a:rPr lang="pt-PT" u="sng" dirty="0" err="1" smtClean="0"/>
              <a:t>adapt</a:t>
            </a:r>
            <a:r>
              <a:rPr lang="pt-PT" u="sng" dirty="0" smtClean="0"/>
              <a:t> to</a:t>
            </a:r>
            <a:r>
              <a:rPr lang="pt-PT" dirty="0" smtClean="0"/>
              <a:t> </a:t>
            </a:r>
            <a:r>
              <a:rPr lang="pt-PT" dirty="0" err="1" smtClean="0"/>
              <a:t>the</a:t>
            </a:r>
            <a:r>
              <a:rPr lang="pt-PT" dirty="0" smtClean="0"/>
              <a:t> </a:t>
            </a:r>
            <a:r>
              <a:rPr lang="pt-PT" dirty="0" err="1" smtClean="0"/>
              <a:t>rapidly</a:t>
            </a:r>
            <a:r>
              <a:rPr lang="pt-PT" dirty="0" smtClean="0"/>
              <a:t> </a:t>
            </a:r>
            <a:r>
              <a:rPr lang="pt-PT" dirty="0" err="1" smtClean="0"/>
              <a:t>changing</a:t>
            </a:r>
            <a:r>
              <a:rPr lang="pt-PT" dirty="0" smtClean="0"/>
              <a:t> </a:t>
            </a:r>
            <a:r>
              <a:rPr lang="pt-PT" dirty="0" err="1" smtClean="0"/>
              <a:t>market</a:t>
            </a:r>
            <a:r>
              <a:rPr lang="pt-PT" dirty="0" smtClean="0"/>
              <a:t> </a:t>
            </a:r>
            <a:r>
              <a:rPr lang="pt-PT" dirty="0" err="1" smtClean="0"/>
              <a:t>conditions</a:t>
            </a:r>
            <a:r>
              <a:rPr lang="pt-PT" dirty="0" smtClean="0"/>
              <a:t>.</a:t>
            </a:r>
          </a:p>
          <a:p>
            <a:pPr lvl="2">
              <a:spcBef>
                <a:spcPts val="1200"/>
              </a:spcBef>
              <a:spcAft>
                <a:spcPts val="600"/>
              </a:spcAft>
            </a:pPr>
            <a:r>
              <a:rPr lang="pt-PT" dirty="0" err="1" smtClean="0"/>
              <a:t>Techniques</a:t>
            </a:r>
            <a:r>
              <a:rPr lang="pt-PT" dirty="0" smtClean="0"/>
              <a:t>: </a:t>
            </a:r>
            <a:r>
              <a:rPr lang="pt-PT" dirty="0" err="1" smtClean="0"/>
              <a:t>transfer</a:t>
            </a:r>
            <a:r>
              <a:rPr lang="pt-PT" dirty="0" smtClean="0"/>
              <a:t> </a:t>
            </a:r>
            <a:r>
              <a:rPr lang="pt-PT" dirty="0" err="1" smtClean="0"/>
              <a:t>the</a:t>
            </a:r>
            <a:r>
              <a:rPr lang="pt-PT" dirty="0" smtClean="0"/>
              <a:t> negative </a:t>
            </a:r>
            <a:r>
              <a:rPr lang="pt-PT" dirty="0" err="1" smtClean="0"/>
              <a:t>from</a:t>
            </a:r>
            <a:r>
              <a:rPr lang="pt-PT" dirty="0" smtClean="0"/>
              <a:t> </a:t>
            </a:r>
            <a:r>
              <a:rPr lang="pt-PT" dirty="0" err="1" smtClean="0"/>
              <a:t>the</a:t>
            </a:r>
            <a:r>
              <a:rPr lang="pt-PT" dirty="0" smtClean="0"/>
              <a:t> </a:t>
            </a:r>
            <a:r>
              <a:rPr lang="pt-PT" dirty="0" err="1" smtClean="0"/>
              <a:t>verb</a:t>
            </a:r>
            <a:r>
              <a:rPr lang="pt-PT" dirty="0" smtClean="0"/>
              <a:t> to </a:t>
            </a:r>
            <a:r>
              <a:rPr lang="pt-PT" dirty="0" err="1" smtClean="0"/>
              <a:t>the</a:t>
            </a:r>
            <a:r>
              <a:rPr lang="pt-PT" dirty="0" smtClean="0"/>
              <a:t> </a:t>
            </a:r>
            <a:r>
              <a:rPr lang="pt-PT" dirty="0" err="1" smtClean="0"/>
              <a:t>complement</a:t>
            </a:r>
            <a:r>
              <a:rPr lang="pt-PT" dirty="0" smtClean="0"/>
              <a:t> &amp; </a:t>
            </a:r>
            <a:r>
              <a:rPr lang="pt-PT" dirty="0" err="1" smtClean="0"/>
              <a:t>lexis</a:t>
            </a:r>
            <a:endParaRPr lang="pt-PT" dirty="0"/>
          </a:p>
          <a:p>
            <a:pPr lvl="1">
              <a:spcBef>
                <a:spcPts val="1200"/>
              </a:spcBef>
            </a:pPr>
            <a:r>
              <a:rPr lang="en-US" dirty="0"/>
              <a:t>In conclusion, I think that </a:t>
            </a:r>
            <a:r>
              <a:rPr lang="en-US" dirty="0" err="1"/>
              <a:t>Chocky’s</a:t>
            </a:r>
            <a:r>
              <a:rPr lang="en-US" dirty="0"/>
              <a:t> statement came a little </a:t>
            </a:r>
            <a:r>
              <a:rPr lang="en-US" dirty="0" smtClean="0"/>
              <a:t>early.</a:t>
            </a:r>
            <a:endParaRPr lang="en-US" dirty="0"/>
          </a:p>
          <a:p>
            <a:pPr lvl="1"/>
            <a:r>
              <a:rPr lang="en-US" dirty="0"/>
              <a:t>In conclusion, </a:t>
            </a:r>
            <a:r>
              <a:rPr lang="en-US" dirty="0" err="1"/>
              <a:t>Chocky’s</a:t>
            </a:r>
            <a:r>
              <a:rPr lang="en-US" dirty="0"/>
              <a:t> statement </a:t>
            </a:r>
            <a:r>
              <a:rPr lang="en-US" u="sng" dirty="0"/>
              <a:t>may</a:t>
            </a:r>
            <a:r>
              <a:rPr lang="en-US" dirty="0"/>
              <a:t> have come a little early</a:t>
            </a:r>
            <a:r>
              <a:rPr lang="pt-PT" dirty="0" smtClean="0"/>
              <a:t>.</a:t>
            </a:r>
          </a:p>
          <a:p>
            <a:pPr marL="914400" lvl="2" indent="0">
              <a:buNone/>
            </a:pPr>
            <a:endParaRPr lang="en-GB" dirty="0" smtClean="0"/>
          </a:p>
          <a:p>
            <a:pPr lvl="2"/>
            <a:r>
              <a:rPr lang="en-GB" dirty="0" smtClean="0"/>
              <a:t>Technique: modal verb</a:t>
            </a:r>
            <a:endParaRPr lang="en-GB" dirty="0"/>
          </a:p>
        </p:txBody>
      </p:sp>
      <p:sp>
        <p:nvSpPr>
          <p:cNvPr id="4" name="Oval 3"/>
          <p:cNvSpPr/>
          <p:nvPr/>
        </p:nvSpPr>
        <p:spPr>
          <a:xfrm>
            <a:off x="3243072" y="2363679"/>
            <a:ext cx="3328416"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348579" y="4073374"/>
            <a:ext cx="1071021"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12"/>
          </p:nvPr>
        </p:nvSpPr>
        <p:spPr/>
        <p:txBody>
          <a:bodyPr/>
          <a:lstStyle/>
          <a:p>
            <a:fld id="{F22735EE-5EDA-466A-9ABB-96CA79D4F59E}" type="slidenum">
              <a:rPr lang="en-GB" smtClean="0"/>
              <a:t>5</a:t>
            </a:fld>
            <a:endParaRPr lang="en-GB"/>
          </a:p>
        </p:txBody>
      </p:sp>
    </p:spTree>
    <p:extLst>
      <p:ext uri="{BB962C8B-B14F-4D97-AF65-F5344CB8AC3E}">
        <p14:creationId xmlns:p14="http://schemas.microsoft.com/office/powerpoint/2010/main" val="395202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b="1" dirty="0" smtClean="0">
                <a:solidFill>
                  <a:srgbClr val="0070C0"/>
                </a:solidFill>
              </a:rPr>
              <a:t>Técnicas para um texto mais formal</a:t>
            </a:r>
            <a:endParaRPr lang="en-GB" dirty="0"/>
          </a:p>
        </p:txBody>
      </p:sp>
      <p:sp>
        <p:nvSpPr>
          <p:cNvPr id="3" name="Marcador de Posição de Conteúdo 2"/>
          <p:cNvSpPr>
            <a:spLocks noGrp="1"/>
          </p:cNvSpPr>
          <p:nvPr>
            <p:ph idx="1"/>
          </p:nvPr>
        </p:nvSpPr>
        <p:spPr/>
        <p:txBody>
          <a:bodyPr/>
          <a:lstStyle/>
          <a:p>
            <a:r>
              <a:rPr lang="pt-PT" dirty="0" smtClean="0"/>
              <a:t>Não utilize expressões informais, típicas do discurso oral</a:t>
            </a:r>
          </a:p>
          <a:p>
            <a:endParaRPr lang="pt-PT" dirty="0"/>
          </a:p>
          <a:p>
            <a:pPr lvl="1"/>
            <a:r>
              <a:rPr lang="en-US" dirty="0" smtClean="0"/>
              <a:t>I agree that </a:t>
            </a:r>
            <a:r>
              <a:rPr lang="en-US" dirty="0"/>
              <a:t>our society is overusing very important resources</a:t>
            </a:r>
            <a:r>
              <a:rPr lang="en-US" dirty="0" smtClean="0"/>
              <a:t>.</a:t>
            </a:r>
          </a:p>
          <a:p>
            <a:pPr lvl="1"/>
            <a:r>
              <a:rPr lang="en-US" u="sng" dirty="0" smtClean="0"/>
              <a:t>It is true </a:t>
            </a:r>
            <a:r>
              <a:rPr lang="en-US" dirty="0" smtClean="0"/>
              <a:t>that our </a:t>
            </a:r>
            <a:r>
              <a:rPr lang="en-US" dirty="0"/>
              <a:t>society is overusing very important resources</a:t>
            </a:r>
            <a:r>
              <a:rPr lang="pt-PT" dirty="0" smtClean="0"/>
              <a:t>.</a:t>
            </a:r>
          </a:p>
          <a:p>
            <a:pPr marL="457200" lvl="1" indent="0">
              <a:buNone/>
            </a:pPr>
            <a:endParaRPr lang="pt-PT" dirty="0"/>
          </a:p>
          <a:p>
            <a:pPr lvl="1"/>
            <a:r>
              <a:rPr lang="pt-PT" dirty="0" err="1" smtClean="0"/>
              <a:t>Let’s</a:t>
            </a:r>
            <a:r>
              <a:rPr lang="pt-PT" dirty="0" smtClean="0"/>
              <a:t> face </a:t>
            </a:r>
            <a:r>
              <a:rPr lang="pt-PT" dirty="0" err="1" smtClean="0"/>
              <a:t>it</a:t>
            </a:r>
            <a:r>
              <a:rPr lang="pt-PT" dirty="0" smtClean="0"/>
              <a:t>. </a:t>
            </a:r>
            <a:r>
              <a:rPr lang="pt-PT" dirty="0" err="1" smtClean="0"/>
              <a:t>The</a:t>
            </a:r>
            <a:r>
              <a:rPr lang="pt-PT" dirty="0" smtClean="0"/>
              <a:t> </a:t>
            </a:r>
            <a:r>
              <a:rPr lang="pt-PT" dirty="0" err="1" smtClean="0"/>
              <a:t>immigrants</a:t>
            </a:r>
            <a:r>
              <a:rPr lang="pt-PT" dirty="0" smtClean="0"/>
              <a:t> are </a:t>
            </a:r>
            <a:r>
              <a:rPr lang="pt-PT" dirty="0" err="1" smtClean="0"/>
              <a:t>not</a:t>
            </a:r>
            <a:r>
              <a:rPr lang="pt-PT" dirty="0" smtClean="0"/>
              <a:t> </a:t>
            </a:r>
            <a:r>
              <a:rPr lang="pt-PT" dirty="0" err="1" smtClean="0"/>
              <a:t>going</a:t>
            </a:r>
            <a:r>
              <a:rPr lang="pt-PT" dirty="0" smtClean="0"/>
              <a:t> to stop </a:t>
            </a:r>
            <a:r>
              <a:rPr lang="pt-PT" dirty="0" err="1" smtClean="0"/>
              <a:t>coming</a:t>
            </a:r>
            <a:r>
              <a:rPr lang="pt-PT" dirty="0" smtClean="0"/>
              <a:t>.</a:t>
            </a:r>
          </a:p>
          <a:p>
            <a:pPr lvl="1"/>
            <a:r>
              <a:rPr lang="pt-PT" u="sng" dirty="0" err="1" smtClean="0"/>
              <a:t>It</a:t>
            </a:r>
            <a:r>
              <a:rPr lang="pt-PT" u="sng" dirty="0" smtClean="0"/>
              <a:t> </a:t>
            </a:r>
            <a:r>
              <a:rPr lang="pt-PT" u="sng" dirty="0" err="1" smtClean="0"/>
              <a:t>is</a:t>
            </a:r>
            <a:r>
              <a:rPr lang="pt-PT" u="sng" dirty="0" smtClean="0"/>
              <a:t> clear </a:t>
            </a:r>
            <a:r>
              <a:rPr lang="pt-PT" u="sng" dirty="0" err="1" smtClean="0"/>
              <a:t>that</a:t>
            </a:r>
            <a:r>
              <a:rPr lang="pt-PT" dirty="0" smtClean="0"/>
              <a:t> </a:t>
            </a:r>
            <a:r>
              <a:rPr lang="pt-PT" dirty="0" err="1" smtClean="0"/>
              <a:t>the</a:t>
            </a:r>
            <a:r>
              <a:rPr lang="pt-PT" dirty="0" smtClean="0"/>
              <a:t> </a:t>
            </a:r>
            <a:r>
              <a:rPr lang="pt-PT" dirty="0" err="1" smtClean="0"/>
              <a:t>immigrants</a:t>
            </a:r>
            <a:r>
              <a:rPr lang="pt-PT" dirty="0" smtClean="0"/>
              <a:t> are </a:t>
            </a:r>
            <a:r>
              <a:rPr lang="pt-PT" dirty="0" err="1" smtClean="0"/>
              <a:t>not</a:t>
            </a:r>
            <a:r>
              <a:rPr lang="pt-PT" dirty="0" smtClean="0"/>
              <a:t> </a:t>
            </a:r>
            <a:r>
              <a:rPr lang="pt-PT" dirty="0" err="1" smtClean="0"/>
              <a:t>going</a:t>
            </a:r>
            <a:r>
              <a:rPr lang="pt-PT" dirty="0" smtClean="0"/>
              <a:t> to stop </a:t>
            </a:r>
            <a:r>
              <a:rPr lang="pt-PT" dirty="0" err="1" smtClean="0"/>
              <a:t>coming</a:t>
            </a:r>
            <a:r>
              <a:rPr lang="pt-PT" dirty="0" smtClean="0"/>
              <a:t>.</a:t>
            </a:r>
          </a:p>
          <a:p>
            <a:pPr marL="914400" lvl="2" indent="0">
              <a:buNone/>
            </a:pPr>
            <a:endParaRPr lang="en-GB" dirty="0" smtClean="0"/>
          </a:p>
          <a:p>
            <a:pPr lvl="2"/>
            <a:r>
              <a:rPr lang="en-GB" dirty="0" smtClean="0"/>
              <a:t>Technique: It is </a:t>
            </a:r>
            <a:r>
              <a:rPr lang="en-GB" i="1" dirty="0" smtClean="0"/>
              <a:t>ADJECTIVE that …</a:t>
            </a:r>
            <a:endParaRPr lang="en-GB" dirty="0"/>
          </a:p>
        </p:txBody>
      </p:sp>
      <p:sp>
        <p:nvSpPr>
          <p:cNvPr id="4" name="Oval 3"/>
          <p:cNvSpPr/>
          <p:nvPr/>
        </p:nvSpPr>
        <p:spPr>
          <a:xfrm>
            <a:off x="1543226" y="2738818"/>
            <a:ext cx="1024128"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426464" y="3970210"/>
            <a:ext cx="1816608" cy="48768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12"/>
          </p:nvPr>
        </p:nvSpPr>
        <p:spPr/>
        <p:txBody>
          <a:bodyPr/>
          <a:lstStyle/>
          <a:p>
            <a:fld id="{F22735EE-5EDA-466A-9ABB-96CA79D4F59E}" type="slidenum">
              <a:rPr lang="en-GB" smtClean="0"/>
              <a:t>6</a:t>
            </a:fld>
            <a:endParaRPr lang="en-GB"/>
          </a:p>
        </p:txBody>
      </p:sp>
    </p:spTree>
    <p:extLst>
      <p:ext uri="{BB962C8B-B14F-4D97-AF65-F5344CB8AC3E}">
        <p14:creationId xmlns:p14="http://schemas.microsoft.com/office/powerpoint/2010/main" val="348003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600" b="1" dirty="0" err="1" smtClean="0">
                <a:solidFill>
                  <a:srgbClr val="0070C0"/>
                </a:solidFill>
              </a:rPr>
              <a:t>Making</a:t>
            </a:r>
            <a:r>
              <a:rPr lang="pt-PT" sz="3600" b="1" dirty="0" smtClean="0">
                <a:solidFill>
                  <a:srgbClr val="0070C0"/>
                </a:solidFill>
              </a:rPr>
              <a:t> </a:t>
            </a:r>
            <a:r>
              <a:rPr lang="pt-PT" sz="3600" b="1" dirty="0" err="1" smtClean="0">
                <a:solidFill>
                  <a:srgbClr val="0070C0"/>
                </a:solidFill>
              </a:rPr>
              <a:t>the</a:t>
            </a:r>
            <a:r>
              <a:rPr lang="pt-PT" sz="3600" b="1" dirty="0" smtClean="0">
                <a:solidFill>
                  <a:srgbClr val="0070C0"/>
                </a:solidFill>
              </a:rPr>
              <a:t> </a:t>
            </a:r>
            <a:r>
              <a:rPr lang="pt-PT" sz="3600" b="1" dirty="0" err="1" smtClean="0">
                <a:solidFill>
                  <a:srgbClr val="0070C0"/>
                </a:solidFill>
              </a:rPr>
              <a:t>subjective</a:t>
            </a:r>
            <a:r>
              <a:rPr lang="pt-PT" sz="3600" b="1" dirty="0" smtClean="0">
                <a:solidFill>
                  <a:srgbClr val="0070C0"/>
                </a:solidFill>
              </a:rPr>
              <a:t> </a:t>
            </a:r>
            <a:r>
              <a:rPr lang="pt-PT" sz="3600" b="1" dirty="0" err="1" smtClean="0">
                <a:solidFill>
                  <a:srgbClr val="0070C0"/>
                </a:solidFill>
              </a:rPr>
              <a:t>sound</a:t>
            </a:r>
            <a:r>
              <a:rPr lang="pt-PT" sz="3600" b="1" dirty="0" smtClean="0">
                <a:solidFill>
                  <a:srgbClr val="0070C0"/>
                </a:solidFill>
              </a:rPr>
              <a:t> </a:t>
            </a:r>
            <a:r>
              <a:rPr lang="pt-PT" sz="3600" b="1" dirty="0" err="1" smtClean="0">
                <a:solidFill>
                  <a:srgbClr val="0070C0"/>
                </a:solidFill>
              </a:rPr>
              <a:t>objective</a:t>
            </a:r>
            <a:endParaRPr lang="en-GB" sz="3600" b="1" dirty="0">
              <a:solidFill>
                <a:srgbClr val="0070C0"/>
              </a:solidFill>
            </a:endParaRPr>
          </a:p>
        </p:txBody>
      </p:sp>
      <p:sp>
        <p:nvSpPr>
          <p:cNvPr id="3" name="Marcador de Posição de Conteúdo 2"/>
          <p:cNvSpPr>
            <a:spLocks noGrp="1"/>
          </p:cNvSpPr>
          <p:nvPr>
            <p:ph idx="1"/>
          </p:nvPr>
        </p:nvSpPr>
        <p:spPr/>
        <p:txBody>
          <a:bodyPr>
            <a:normAutofit fontScale="92500" lnSpcReduction="20000"/>
          </a:bodyPr>
          <a:lstStyle/>
          <a:p>
            <a:pPr marL="0" indent="0">
              <a:buNone/>
            </a:pPr>
            <a:r>
              <a:rPr lang="pt-PT" b="1" dirty="0" smtClean="0"/>
              <a:t>Tarefa</a:t>
            </a:r>
            <a:endParaRPr lang="en-GB" dirty="0"/>
          </a:p>
          <a:p>
            <a:pPr marL="0" indent="0" algn="just">
              <a:buNone/>
            </a:pPr>
            <a:r>
              <a:rPr lang="en-GB" dirty="0"/>
              <a:t>The following is a quote from </a:t>
            </a:r>
            <a:r>
              <a:rPr lang="en-GB" i="1" dirty="0" err="1"/>
              <a:t>Chocky</a:t>
            </a:r>
            <a:r>
              <a:rPr lang="en-GB" dirty="0"/>
              <a:t>, a novel by John Wyndham first published in 1968. In the novel an intelligent being from another planet is given the task of investigating Earth to see if it would be a suitable planet to colonise. This is what he says about it.</a:t>
            </a:r>
          </a:p>
          <a:p>
            <a:pPr marL="0" indent="0">
              <a:buNone/>
            </a:pPr>
            <a:r>
              <a:rPr lang="en-GB" dirty="0"/>
              <a:t>	Everything you are, and have, you owe to the radiations from your </a:t>
            </a:r>
            <a:r>
              <a:rPr lang="en-GB" dirty="0" smtClean="0"/>
              <a:t>sun</a:t>
            </a:r>
            <a:r>
              <a:rPr lang="en-GB" dirty="0"/>
              <a:t>. … Recently you have learnt to exploit the stored-up energy of your sun – for that is what all your fuels are – and you call that progress. It is not progress. … You are squandering your sources of power. And they are your capital: when they are spent you will be back where you were before you found them. This is not progress, it is profligacy.</a:t>
            </a:r>
          </a:p>
          <a:p>
            <a:pPr marL="0" indent="0" algn="just">
              <a:buNone/>
            </a:pPr>
            <a:r>
              <a:rPr lang="en-GB" dirty="0"/>
              <a:t>To what extent </a:t>
            </a:r>
            <a:r>
              <a:rPr lang="en-GB" dirty="0" smtClean="0"/>
              <a:t>is </a:t>
            </a:r>
            <a:r>
              <a:rPr lang="en-GB" dirty="0" err="1" smtClean="0"/>
              <a:t>Chocky’s</a:t>
            </a:r>
            <a:r>
              <a:rPr lang="en-GB" dirty="0" smtClean="0"/>
              <a:t> analysis valid? </a:t>
            </a:r>
            <a:r>
              <a:rPr lang="en-GB" dirty="0"/>
              <a:t>Discuss with reference to the articles we have read and the work we have done in class.</a:t>
            </a:r>
          </a:p>
          <a:p>
            <a:endParaRPr lang="en-GB" dirty="0"/>
          </a:p>
        </p:txBody>
      </p:sp>
      <p:sp>
        <p:nvSpPr>
          <p:cNvPr id="4" name="Slide Number Placeholder 3"/>
          <p:cNvSpPr>
            <a:spLocks noGrp="1"/>
          </p:cNvSpPr>
          <p:nvPr>
            <p:ph type="sldNum" sz="quarter" idx="12"/>
          </p:nvPr>
        </p:nvSpPr>
        <p:spPr/>
        <p:txBody>
          <a:bodyPr/>
          <a:lstStyle/>
          <a:p>
            <a:fld id="{F22735EE-5EDA-466A-9ABB-96CA79D4F59E}" type="slidenum">
              <a:rPr lang="en-GB" smtClean="0"/>
              <a:t>7</a:t>
            </a:fld>
            <a:endParaRPr lang="en-GB"/>
          </a:p>
        </p:txBody>
      </p:sp>
    </p:spTree>
    <p:extLst>
      <p:ext uri="{BB962C8B-B14F-4D97-AF65-F5344CB8AC3E}">
        <p14:creationId xmlns:p14="http://schemas.microsoft.com/office/powerpoint/2010/main" val="3106062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600" b="1" dirty="0" smtClean="0">
                <a:solidFill>
                  <a:srgbClr val="0070C0"/>
                </a:solidFill>
              </a:rPr>
              <a:t>Contexto sociocultural da tarefa</a:t>
            </a:r>
            <a:endParaRPr lang="en-GB" sz="3600" b="1" dirty="0">
              <a:solidFill>
                <a:srgbClr val="0070C0"/>
              </a:solidFill>
            </a:endParaRPr>
          </a:p>
        </p:txBody>
      </p:sp>
      <p:sp>
        <p:nvSpPr>
          <p:cNvPr id="3" name="Marcador de Posição de Conteúdo 2"/>
          <p:cNvSpPr>
            <a:spLocks noGrp="1"/>
          </p:cNvSpPr>
          <p:nvPr>
            <p:ph idx="1"/>
          </p:nvPr>
        </p:nvSpPr>
        <p:spPr/>
        <p:txBody>
          <a:bodyPr/>
          <a:lstStyle/>
          <a:p>
            <a:r>
              <a:rPr lang="pt-PT" dirty="0" smtClean="0"/>
              <a:t>Propósito social: persuadir que a sua opinião esteja válida</a:t>
            </a:r>
          </a:p>
          <a:p>
            <a:r>
              <a:rPr lang="pt-PT" dirty="0" smtClean="0"/>
              <a:t>Campo: o uso do petróleo no século XX e a sua evolução</a:t>
            </a:r>
          </a:p>
          <a:p>
            <a:r>
              <a:rPr lang="pt-PT" dirty="0" smtClean="0"/>
              <a:t>Relações interpessoais: aluno para o professor</a:t>
            </a:r>
          </a:p>
          <a:p>
            <a:r>
              <a:rPr lang="pt-PT" dirty="0" smtClean="0"/>
              <a:t>Modo: escrita no papel</a:t>
            </a:r>
          </a:p>
          <a:p>
            <a:endParaRPr lang="pt-PT" dirty="0"/>
          </a:p>
          <a:p>
            <a:pPr marL="0" indent="0">
              <a:buNone/>
            </a:pPr>
            <a:endParaRPr lang="en-GB" dirty="0"/>
          </a:p>
        </p:txBody>
      </p:sp>
      <p:sp>
        <p:nvSpPr>
          <p:cNvPr id="4" name="Slide Number Placeholder 3"/>
          <p:cNvSpPr>
            <a:spLocks noGrp="1"/>
          </p:cNvSpPr>
          <p:nvPr>
            <p:ph type="sldNum" sz="quarter" idx="12"/>
          </p:nvPr>
        </p:nvSpPr>
        <p:spPr/>
        <p:txBody>
          <a:bodyPr/>
          <a:lstStyle/>
          <a:p>
            <a:fld id="{F22735EE-5EDA-466A-9ABB-96CA79D4F59E}" type="slidenum">
              <a:rPr lang="en-GB" smtClean="0"/>
              <a:t>8</a:t>
            </a:fld>
            <a:endParaRPr lang="en-GB"/>
          </a:p>
        </p:txBody>
      </p:sp>
    </p:spTree>
    <p:extLst>
      <p:ext uri="{BB962C8B-B14F-4D97-AF65-F5344CB8AC3E}">
        <p14:creationId xmlns:p14="http://schemas.microsoft.com/office/powerpoint/2010/main" val="334007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22809"/>
            <a:ext cx="10515600" cy="878459"/>
          </a:xfrm>
        </p:spPr>
        <p:txBody>
          <a:bodyPr>
            <a:normAutofit/>
          </a:bodyPr>
          <a:lstStyle/>
          <a:p>
            <a:r>
              <a:rPr lang="pt-PT" sz="3600" b="1" dirty="0" smtClean="0">
                <a:solidFill>
                  <a:srgbClr val="0070C0"/>
                </a:solidFill>
              </a:rPr>
              <a:t>Contexto </a:t>
            </a:r>
            <a:r>
              <a:rPr lang="pt-PT" sz="3600" b="1" dirty="0" err="1" smtClean="0">
                <a:solidFill>
                  <a:srgbClr val="0070C0"/>
                </a:solidFill>
              </a:rPr>
              <a:t>socio-cultural</a:t>
            </a:r>
            <a:r>
              <a:rPr lang="pt-PT" sz="3600" b="1" dirty="0" smtClean="0">
                <a:solidFill>
                  <a:srgbClr val="0070C0"/>
                </a:solidFill>
              </a:rPr>
              <a:t> da tarefa</a:t>
            </a:r>
            <a:endParaRPr lang="en-GB" sz="3600" b="1" dirty="0">
              <a:solidFill>
                <a:srgbClr val="0070C0"/>
              </a:solidFill>
            </a:endParaRPr>
          </a:p>
        </p:txBody>
      </p:sp>
      <p:sp>
        <p:nvSpPr>
          <p:cNvPr id="3" name="Marcador de Posição de Conteúdo 2"/>
          <p:cNvSpPr>
            <a:spLocks noGrp="1"/>
          </p:cNvSpPr>
          <p:nvPr>
            <p:ph idx="1"/>
          </p:nvPr>
        </p:nvSpPr>
        <p:spPr>
          <a:xfrm>
            <a:off x="243840" y="1001268"/>
            <a:ext cx="11109960" cy="5175695"/>
          </a:xfrm>
        </p:spPr>
        <p:txBody>
          <a:bodyPr/>
          <a:lstStyle/>
          <a:p>
            <a:r>
              <a:rPr lang="pt-PT" dirty="0" smtClean="0"/>
              <a:t>Tipo de texto: </a:t>
            </a:r>
            <a:r>
              <a:rPr lang="pt-PT" dirty="0" err="1" smtClean="0"/>
              <a:t>analytical</a:t>
            </a:r>
            <a:r>
              <a:rPr lang="pt-PT" dirty="0" smtClean="0"/>
              <a:t> </a:t>
            </a:r>
            <a:r>
              <a:rPr lang="pt-PT" dirty="0" err="1" smtClean="0"/>
              <a:t>exposition</a:t>
            </a:r>
            <a:endParaRPr lang="pt-PT" dirty="0" smtClean="0"/>
          </a:p>
          <a:p>
            <a:r>
              <a:rPr lang="pt-PT" dirty="0" smtClean="0"/>
              <a:t>Estrutura:</a:t>
            </a:r>
          </a:p>
          <a:p>
            <a:pPr lvl="1"/>
            <a:r>
              <a:rPr lang="pt-PT" dirty="0" smtClean="0"/>
              <a:t> </a:t>
            </a:r>
            <a:r>
              <a:rPr lang="pt-PT" dirty="0" err="1" smtClean="0"/>
              <a:t>Introduction</a:t>
            </a:r>
            <a:r>
              <a:rPr lang="pt-PT" dirty="0" smtClean="0"/>
              <a:t>: (background) ^ </a:t>
            </a:r>
            <a:r>
              <a:rPr lang="pt-PT" dirty="0" err="1" smtClean="0"/>
              <a:t>statement</a:t>
            </a:r>
            <a:r>
              <a:rPr lang="pt-PT" dirty="0" smtClean="0"/>
              <a:t> </a:t>
            </a:r>
            <a:r>
              <a:rPr lang="pt-PT" dirty="0" err="1" smtClean="0"/>
              <a:t>of</a:t>
            </a:r>
            <a:r>
              <a:rPr lang="pt-PT" dirty="0" smtClean="0"/>
              <a:t> </a:t>
            </a:r>
            <a:r>
              <a:rPr lang="pt-PT" dirty="0" err="1" smtClean="0"/>
              <a:t>issue</a:t>
            </a:r>
            <a:r>
              <a:rPr lang="pt-PT" dirty="0" smtClean="0"/>
              <a:t> ^ </a:t>
            </a:r>
            <a:r>
              <a:rPr lang="pt-PT" dirty="0" err="1" smtClean="0"/>
              <a:t>thesis</a:t>
            </a:r>
            <a:r>
              <a:rPr lang="pt-PT" dirty="0" smtClean="0"/>
              <a:t> ^ (</a:t>
            </a:r>
            <a:r>
              <a:rPr lang="pt-PT" dirty="0" err="1" smtClean="0"/>
              <a:t>preview</a:t>
            </a:r>
            <a:r>
              <a:rPr lang="pt-PT" dirty="0" smtClean="0"/>
              <a:t> 			</a:t>
            </a:r>
            <a:r>
              <a:rPr lang="pt-PT" dirty="0" err="1" smtClean="0"/>
              <a:t>arguments</a:t>
            </a:r>
            <a:r>
              <a:rPr lang="pt-PT" dirty="0" smtClean="0"/>
              <a:t>)</a:t>
            </a:r>
          </a:p>
          <a:p>
            <a:pPr lvl="1"/>
            <a:r>
              <a:rPr lang="pt-PT" dirty="0" err="1" smtClean="0"/>
              <a:t>Argument</a:t>
            </a:r>
            <a:r>
              <a:rPr lang="pt-PT" dirty="0" smtClean="0"/>
              <a:t>: </a:t>
            </a:r>
            <a:r>
              <a:rPr lang="pt-PT" dirty="0" err="1" smtClean="0"/>
              <a:t>claim</a:t>
            </a:r>
            <a:r>
              <a:rPr lang="pt-PT" dirty="0" smtClean="0"/>
              <a:t> ^ (</a:t>
            </a:r>
            <a:r>
              <a:rPr lang="pt-PT" dirty="0" err="1" smtClean="0"/>
              <a:t>elaboration</a:t>
            </a:r>
            <a:r>
              <a:rPr lang="pt-PT" dirty="0" smtClean="0"/>
              <a:t>) ^ </a:t>
            </a:r>
            <a:r>
              <a:rPr lang="pt-PT" dirty="0" err="1" smtClean="0"/>
              <a:t>evidence</a:t>
            </a:r>
            <a:endParaRPr lang="pt-PT" dirty="0" smtClean="0"/>
          </a:p>
          <a:p>
            <a:pPr lvl="1"/>
            <a:r>
              <a:rPr lang="pt-PT" dirty="0" err="1" smtClean="0"/>
              <a:t>Conclusion</a:t>
            </a:r>
            <a:r>
              <a:rPr lang="pt-PT" dirty="0" smtClean="0"/>
              <a:t>: </a:t>
            </a:r>
            <a:r>
              <a:rPr lang="pt-PT" dirty="0" err="1" smtClean="0"/>
              <a:t>reiteration</a:t>
            </a:r>
            <a:r>
              <a:rPr lang="pt-PT" dirty="0" smtClean="0"/>
              <a:t> </a:t>
            </a:r>
            <a:r>
              <a:rPr lang="pt-PT" dirty="0" err="1" smtClean="0"/>
              <a:t>of</a:t>
            </a:r>
            <a:r>
              <a:rPr lang="pt-PT" dirty="0" smtClean="0"/>
              <a:t> </a:t>
            </a:r>
            <a:r>
              <a:rPr lang="pt-PT" dirty="0" err="1" smtClean="0"/>
              <a:t>thesis</a:t>
            </a:r>
            <a:endParaRPr lang="pt-PT" dirty="0" smtClean="0"/>
          </a:p>
          <a:p>
            <a:r>
              <a:rPr lang="pt-PT" dirty="0" smtClean="0"/>
              <a:t>Linguagem</a:t>
            </a:r>
            <a:endParaRPr lang="en-GB" dirty="0"/>
          </a:p>
        </p:txBody>
      </p:sp>
      <p:cxnSp>
        <p:nvCxnSpPr>
          <p:cNvPr id="5" name="Conexão reta unidirecional 4"/>
          <p:cNvCxnSpPr/>
          <p:nvPr/>
        </p:nvCxnSpPr>
        <p:spPr>
          <a:xfrm>
            <a:off x="2950464" y="4096512"/>
            <a:ext cx="5315712"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Conexão reta unidirecional 7"/>
          <p:cNvCxnSpPr/>
          <p:nvPr/>
        </p:nvCxnSpPr>
        <p:spPr>
          <a:xfrm>
            <a:off x="2950464" y="4724400"/>
            <a:ext cx="5315712"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Conexão reta unidirecional 8"/>
          <p:cNvCxnSpPr/>
          <p:nvPr/>
        </p:nvCxnSpPr>
        <p:spPr>
          <a:xfrm>
            <a:off x="2950464" y="5320695"/>
            <a:ext cx="5315712"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1895856" y="3840480"/>
            <a:ext cx="1341120" cy="400110"/>
          </a:xfrm>
          <a:prstGeom prst="rect">
            <a:avLst/>
          </a:prstGeom>
          <a:noFill/>
        </p:spPr>
        <p:txBody>
          <a:bodyPr wrap="square" rtlCol="0">
            <a:spAutoFit/>
          </a:bodyPr>
          <a:lstStyle/>
          <a:p>
            <a:r>
              <a:rPr lang="pt-PT" sz="2000" dirty="0" err="1" smtClean="0"/>
              <a:t>everyday</a:t>
            </a:r>
            <a:endParaRPr lang="en-GB" sz="2000" dirty="0"/>
          </a:p>
        </p:txBody>
      </p:sp>
      <p:sp>
        <p:nvSpPr>
          <p:cNvPr id="11" name="CaixaDeTexto 10"/>
          <p:cNvSpPr txBox="1"/>
          <p:nvPr/>
        </p:nvSpPr>
        <p:spPr>
          <a:xfrm>
            <a:off x="8193024" y="3840480"/>
            <a:ext cx="2297680" cy="400110"/>
          </a:xfrm>
          <a:prstGeom prst="rect">
            <a:avLst/>
          </a:prstGeom>
          <a:noFill/>
        </p:spPr>
        <p:txBody>
          <a:bodyPr wrap="none" rtlCol="0">
            <a:spAutoFit/>
          </a:bodyPr>
          <a:lstStyle/>
          <a:p>
            <a:r>
              <a:rPr lang="pt-PT" sz="2000" dirty="0" err="1"/>
              <a:t>t</a:t>
            </a:r>
            <a:r>
              <a:rPr lang="pt-PT" sz="2000" dirty="0" err="1" smtClean="0"/>
              <a:t>echnical</a:t>
            </a:r>
            <a:r>
              <a:rPr lang="pt-PT" sz="2000" dirty="0" smtClean="0"/>
              <a:t> / </a:t>
            </a:r>
            <a:r>
              <a:rPr lang="pt-PT" sz="2000" dirty="0" err="1" smtClean="0"/>
              <a:t>specialist</a:t>
            </a:r>
            <a:endParaRPr lang="en-GB" sz="2000" dirty="0"/>
          </a:p>
        </p:txBody>
      </p:sp>
      <p:sp>
        <p:nvSpPr>
          <p:cNvPr id="12" name="CaixaDeTexto 11"/>
          <p:cNvSpPr txBox="1"/>
          <p:nvPr/>
        </p:nvSpPr>
        <p:spPr>
          <a:xfrm>
            <a:off x="475488" y="4539734"/>
            <a:ext cx="2657856" cy="400110"/>
          </a:xfrm>
          <a:prstGeom prst="rect">
            <a:avLst/>
          </a:prstGeom>
          <a:noFill/>
        </p:spPr>
        <p:txBody>
          <a:bodyPr wrap="square" rtlCol="0">
            <a:spAutoFit/>
          </a:bodyPr>
          <a:lstStyle/>
          <a:p>
            <a:r>
              <a:rPr lang="pt-PT" sz="2000" dirty="0"/>
              <a:t>i</a:t>
            </a:r>
            <a:r>
              <a:rPr lang="pt-PT" sz="2000" dirty="0" smtClean="0"/>
              <a:t>nformal / </a:t>
            </a:r>
            <a:r>
              <a:rPr lang="pt-PT" sz="2000" dirty="0" err="1" smtClean="0"/>
              <a:t>subjective</a:t>
            </a:r>
            <a:endParaRPr lang="en-GB" sz="2000" dirty="0"/>
          </a:p>
        </p:txBody>
      </p:sp>
      <p:sp>
        <p:nvSpPr>
          <p:cNvPr id="13" name="CaixaDeTexto 12"/>
          <p:cNvSpPr txBox="1"/>
          <p:nvPr/>
        </p:nvSpPr>
        <p:spPr>
          <a:xfrm>
            <a:off x="8266176" y="4549699"/>
            <a:ext cx="2112264" cy="400110"/>
          </a:xfrm>
          <a:prstGeom prst="rect">
            <a:avLst/>
          </a:prstGeom>
          <a:noFill/>
        </p:spPr>
        <p:txBody>
          <a:bodyPr wrap="square" rtlCol="0">
            <a:spAutoFit/>
          </a:bodyPr>
          <a:lstStyle/>
          <a:p>
            <a:r>
              <a:rPr lang="pt-PT" sz="2000" dirty="0"/>
              <a:t>f</a:t>
            </a:r>
            <a:r>
              <a:rPr lang="pt-PT" sz="2000" dirty="0" smtClean="0"/>
              <a:t>ormal / </a:t>
            </a:r>
            <a:r>
              <a:rPr lang="pt-PT" sz="2000" dirty="0" err="1" smtClean="0"/>
              <a:t>objective</a:t>
            </a:r>
            <a:endParaRPr lang="en-GB" sz="2000" dirty="0"/>
          </a:p>
        </p:txBody>
      </p:sp>
      <p:sp>
        <p:nvSpPr>
          <p:cNvPr id="14" name="CaixaDeTexto 13"/>
          <p:cNvSpPr txBox="1"/>
          <p:nvPr/>
        </p:nvSpPr>
        <p:spPr>
          <a:xfrm>
            <a:off x="1792224" y="5083767"/>
            <a:ext cx="1255776" cy="400110"/>
          </a:xfrm>
          <a:prstGeom prst="rect">
            <a:avLst/>
          </a:prstGeom>
          <a:noFill/>
        </p:spPr>
        <p:txBody>
          <a:bodyPr wrap="square" rtlCol="0">
            <a:spAutoFit/>
          </a:bodyPr>
          <a:lstStyle/>
          <a:p>
            <a:r>
              <a:rPr lang="pt-PT" sz="2000" dirty="0" err="1" smtClean="0"/>
              <a:t>concrete</a:t>
            </a:r>
            <a:endParaRPr lang="en-GB" sz="2000" dirty="0"/>
          </a:p>
        </p:txBody>
      </p:sp>
      <p:sp>
        <p:nvSpPr>
          <p:cNvPr id="15" name="CaixaDeTexto 14"/>
          <p:cNvSpPr txBox="1"/>
          <p:nvPr/>
        </p:nvSpPr>
        <p:spPr>
          <a:xfrm>
            <a:off x="8266176" y="5093732"/>
            <a:ext cx="1029641" cy="400110"/>
          </a:xfrm>
          <a:prstGeom prst="rect">
            <a:avLst/>
          </a:prstGeom>
          <a:noFill/>
        </p:spPr>
        <p:txBody>
          <a:bodyPr wrap="none" rtlCol="0">
            <a:spAutoFit/>
          </a:bodyPr>
          <a:lstStyle/>
          <a:p>
            <a:r>
              <a:rPr lang="pt-PT" sz="2000" dirty="0" err="1" smtClean="0"/>
              <a:t>abstract</a:t>
            </a:r>
            <a:endParaRPr lang="en-GB" sz="2000" dirty="0"/>
          </a:p>
        </p:txBody>
      </p:sp>
      <p:sp>
        <p:nvSpPr>
          <p:cNvPr id="16" name="Multiplicar 15"/>
          <p:cNvSpPr/>
          <p:nvPr/>
        </p:nvSpPr>
        <p:spPr>
          <a:xfrm>
            <a:off x="5820156" y="3625334"/>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Multiplicar 16"/>
          <p:cNvSpPr/>
          <p:nvPr/>
        </p:nvSpPr>
        <p:spPr>
          <a:xfrm>
            <a:off x="6611874" y="4243114"/>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Multiplicar 17"/>
          <p:cNvSpPr/>
          <p:nvPr/>
        </p:nvSpPr>
        <p:spPr>
          <a:xfrm>
            <a:off x="6096000" y="4863495"/>
            <a:ext cx="91440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p:txBody>
          <a:bodyPr/>
          <a:lstStyle/>
          <a:p>
            <a:fld id="{F22735EE-5EDA-466A-9ABB-96CA79D4F59E}" type="slidenum">
              <a:rPr lang="en-GB" smtClean="0"/>
              <a:t>9</a:t>
            </a:fld>
            <a:endParaRPr lang="en-GB"/>
          </a:p>
        </p:txBody>
      </p:sp>
    </p:spTree>
    <p:extLst>
      <p:ext uri="{BB962C8B-B14F-4D97-AF65-F5344CB8AC3E}">
        <p14:creationId xmlns:p14="http://schemas.microsoft.com/office/powerpoint/2010/main" val="304780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2493</Words>
  <Application>Microsoft Office PowerPoint</Application>
  <PresentationFormat>Custom</PresentationFormat>
  <Paragraphs>308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Tema do Office</vt:lpstr>
      <vt:lpstr>  Relações interpessoais no texto</vt:lpstr>
      <vt:lpstr>Características de um texto formal</vt:lpstr>
      <vt:lpstr>Características de um texto formal</vt:lpstr>
      <vt:lpstr>Técnicas para um texto mais formal</vt:lpstr>
      <vt:lpstr>Técnicas para um texto mais formal</vt:lpstr>
      <vt:lpstr>Técnicas para um texto mais formal</vt:lpstr>
      <vt:lpstr>Making the subjective sound objective</vt:lpstr>
      <vt:lpstr>Contexto sociocultural da tarefa</vt:lpstr>
      <vt:lpstr>Contexto socio-cultural da tarefa</vt:lpstr>
      <vt:lpstr>Texto do estudante</vt:lpstr>
      <vt:lpstr>PowerPoint Presentation</vt:lpstr>
      <vt:lpstr>PowerPoint Presentation</vt:lpstr>
      <vt:lpstr>Revisão do texto do estudante</vt:lpstr>
      <vt:lpstr>PowerPoint Presentation</vt:lpstr>
      <vt:lpstr>PowerPoint Presentation</vt:lpstr>
      <vt:lpstr>PowerPoint Presentation</vt:lpstr>
      <vt:lpstr>PowerPoint Presentation</vt:lpstr>
      <vt:lpstr>Interpersonal consequences of Thematic choice</vt:lpstr>
      <vt:lpstr>Interpersonal consequences of Thematic choice</vt:lpstr>
      <vt:lpstr>   Verbs for interpretation /description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Relações interpessoais no texto</dc:title>
  <dc:creator>AnnHenshall</dc:creator>
  <cp:lastModifiedBy>ANN HENSHALL</cp:lastModifiedBy>
  <cp:revision>38</cp:revision>
  <cp:lastPrinted>2016-10-17T08:38:56Z</cp:lastPrinted>
  <dcterms:created xsi:type="dcterms:W3CDTF">2016-10-16T12:54:47Z</dcterms:created>
  <dcterms:modified xsi:type="dcterms:W3CDTF">2018-11-07T15:33:23Z</dcterms:modified>
</cp:coreProperties>
</file>